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63"/>
  </p:notesMasterIdLst>
  <p:handoutMasterIdLst>
    <p:handoutMasterId r:id="rId64"/>
  </p:handoutMasterIdLst>
  <p:sldIdLst>
    <p:sldId id="1573" r:id="rId2"/>
    <p:sldId id="1629" r:id="rId3"/>
    <p:sldId id="1585" r:id="rId4"/>
    <p:sldId id="1796" r:id="rId5"/>
    <p:sldId id="1795" r:id="rId6"/>
    <p:sldId id="1797" r:id="rId7"/>
    <p:sldId id="1804" r:id="rId8"/>
    <p:sldId id="1493" r:id="rId9"/>
    <p:sldId id="1689" r:id="rId10"/>
    <p:sldId id="1549" r:id="rId11"/>
    <p:sldId id="1624" r:id="rId12"/>
    <p:sldId id="1570" r:id="rId13"/>
    <p:sldId id="1564" r:id="rId14"/>
    <p:sldId id="1553" r:id="rId15"/>
    <p:sldId id="1783" r:id="rId16"/>
    <p:sldId id="1574" r:id="rId17"/>
    <p:sldId id="1576" r:id="rId18"/>
    <p:sldId id="1798" r:id="rId19"/>
    <p:sldId id="1577" r:id="rId20"/>
    <p:sldId id="1578" r:id="rId21"/>
    <p:sldId id="1579" r:id="rId22"/>
    <p:sldId id="1580" r:id="rId23"/>
    <p:sldId id="1784" r:id="rId24"/>
    <p:sldId id="1785" r:id="rId25"/>
    <p:sldId id="1799" r:id="rId26"/>
    <p:sldId id="1800" r:id="rId27"/>
    <p:sldId id="1582" r:id="rId28"/>
    <p:sldId id="1801" r:id="rId29"/>
    <p:sldId id="1802" r:id="rId30"/>
    <p:sldId id="1807" r:id="rId31"/>
    <p:sldId id="1583" r:id="rId32"/>
    <p:sldId id="1805" r:id="rId33"/>
    <p:sldId id="1786" r:id="rId34"/>
    <p:sldId id="1773" r:id="rId35"/>
    <p:sldId id="1787" r:id="rId36"/>
    <p:sldId id="1788" r:id="rId37"/>
    <p:sldId id="1563" r:id="rId38"/>
    <p:sldId id="1696" r:id="rId39"/>
    <p:sldId id="1626" r:id="rId40"/>
    <p:sldId id="1627" r:id="rId41"/>
    <p:sldId id="1628" r:id="rId42"/>
    <p:sldId id="1697" r:id="rId43"/>
    <p:sldId id="1584" r:id="rId44"/>
    <p:sldId id="1806" r:id="rId45"/>
    <p:sldId id="1789" r:id="rId46"/>
    <p:sldId id="1808" r:id="rId47"/>
    <p:sldId id="1711" r:id="rId48"/>
    <p:sldId id="1417" r:id="rId49"/>
    <p:sldId id="1562" r:id="rId50"/>
    <p:sldId id="1661" r:id="rId51"/>
    <p:sldId id="1810" r:id="rId52"/>
    <p:sldId id="1809" r:id="rId53"/>
    <p:sldId id="1811" r:id="rId54"/>
    <p:sldId id="1649" r:id="rId55"/>
    <p:sldId id="1803" r:id="rId56"/>
    <p:sldId id="1812" r:id="rId57"/>
    <p:sldId id="1813" r:id="rId58"/>
    <p:sldId id="1814" r:id="rId59"/>
    <p:sldId id="1815" r:id="rId60"/>
    <p:sldId id="1581" r:id="rId61"/>
    <p:sldId id="1609" r:id="rId62"/>
  </p:sldIdLst>
  <p:sldSz cx="9144000" cy="6858000" type="screen4x3"/>
  <p:notesSz cx="6997700" cy="9271000"/>
  <p:defaultTextStyle>
    <a:defPPr>
      <a:defRPr lang="en-US"/>
    </a:defPPr>
    <a:lvl1pPr algn="l" rtl="0" fontAlgn="base">
      <a:spcBef>
        <a:spcPct val="0"/>
      </a:spcBef>
      <a:spcAft>
        <a:spcPct val="0"/>
      </a:spcAft>
      <a:defRPr sz="3600" kern="1200">
        <a:solidFill>
          <a:schemeClr val="tx1"/>
        </a:solidFill>
        <a:latin typeface="Arial" charset="0"/>
        <a:ea typeface="ＭＳ Ｐゴシック" charset="0"/>
        <a:cs typeface="ＭＳ Ｐゴシック" charset="0"/>
      </a:defRPr>
    </a:lvl1pPr>
    <a:lvl2pPr marL="452438" indent="1588" algn="l" rtl="0" fontAlgn="base">
      <a:spcBef>
        <a:spcPct val="0"/>
      </a:spcBef>
      <a:spcAft>
        <a:spcPct val="0"/>
      </a:spcAft>
      <a:defRPr sz="3600" kern="1200">
        <a:solidFill>
          <a:schemeClr val="tx1"/>
        </a:solidFill>
        <a:latin typeface="Arial" charset="0"/>
        <a:ea typeface="ＭＳ Ｐゴシック" charset="0"/>
        <a:cs typeface="ＭＳ Ｐゴシック" charset="0"/>
      </a:defRPr>
    </a:lvl2pPr>
    <a:lvl3pPr marL="909638" indent="1588" algn="l" rtl="0" fontAlgn="base">
      <a:spcBef>
        <a:spcPct val="0"/>
      </a:spcBef>
      <a:spcAft>
        <a:spcPct val="0"/>
      </a:spcAft>
      <a:defRPr sz="3600" kern="1200">
        <a:solidFill>
          <a:schemeClr val="tx1"/>
        </a:solidFill>
        <a:latin typeface="Arial" charset="0"/>
        <a:ea typeface="ＭＳ Ｐゴシック" charset="0"/>
        <a:cs typeface="ＭＳ Ｐゴシック" charset="0"/>
      </a:defRPr>
    </a:lvl3pPr>
    <a:lvl4pPr marL="1365250" indent="1588" algn="l" rtl="0" fontAlgn="base">
      <a:spcBef>
        <a:spcPct val="0"/>
      </a:spcBef>
      <a:spcAft>
        <a:spcPct val="0"/>
      </a:spcAft>
      <a:defRPr sz="3600" kern="1200">
        <a:solidFill>
          <a:schemeClr val="tx1"/>
        </a:solidFill>
        <a:latin typeface="Arial" charset="0"/>
        <a:ea typeface="ＭＳ Ｐゴシック" charset="0"/>
        <a:cs typeface="ＭＳ Ｐゴシック" charset="0"/>
      </a:defRPr>
    </a:lvl4pPr>
    <a:lvl5pPr marL="1822450" indent="1588" algn="l" rtl="0" fontAlgn="base">
      <a:spcBef>
        <a:spcPct val="0"/>
      </a:spcBef>
      <a:spcAft>
        <a:spcPct val="0"/>
      </a:spcAft>
      <a:defRPr sz="3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487E"/>
    <a:srgbClr val="C2D1E4"/>
    <a:srgbClr val="0E4782"/>
    <a:srgbClr val="804000"/>
    <a:srgbClr val="FDFF66"/>
    <a:srgbClr val="B33412"/>
    <a:srgbClr val="1059AB"/>
    <a:srgbClr val="BCCADA"/>
    <a:srgbClr val="0E4780"/>
    <a:srgbClr val="C4D3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572" autoAdjust="0"/>
    <p:restoredTop sz="86395" autoAdjust="0"/>
  </p:normalViewPr>
  <p:slideViewPr>
    <p:cSldViewPr>
      <p:cViewPr varScale="1">
        <p:scale>
          <a:sx n="35" d="100"/>
          <a:sy n="35" d="100"/>
        </p:scale>
        <p:origin x="42" y="918"/>
      </p:cViewPr>
      <p:guideLst>
        <p:guide orient="horz"/>
        <p:guide/>
      </p:guideLst>
    </p:cSldViewPr>
  </p:slideViewPr>
  <p:outlineViewPr>
    <p:cViewPr>
      <p:scale>
        <a:sx n="50" d="100"/>
        <a:sy n="50" d="100"/>
      </p:scale>
      <p:origin x="0" y="-2190"/>
    </p:cViewPr>
  </p:outlineViewPr>
  <p:notesTextViewPr>
    <p:cViewPr>
      <p:scale>
        <a:sx n="75" d="100"/>
        <a:sy n="75" d="100"/>
      </p:scale>
      <p:origin x="0" y="0"/>
    </p:cViewPr>
  </p:notesTextViewPr>
  <p:sorterViewPr>
    <p:cViewPr varScale="1">
      <p:scale>
        <a:sx n="1" d="1"/>
        <a:sy n="1" d="1"/>
      </p:scale>
      <p:origin x="0" y="0"/>
    </p:cViewPr>
  </p:sorterViewPr>
  <p:notesViewPr>
    <p:cSldViewPr>
      <p:cViewPr>
        <p:scale>
          <a:sx n="125" d="100"/>
          <a:sy n="125" d="100"/>
        </p:scale>
        <p:origin x="-222" y="-195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cs typeface="ＭＳ Ｐゴシック" pitchFamily="34" charset="-128"/>
              </a:defRPr>
            </a:lvl1pPr>
          </a:lstStyle>
          <a:p>
            <a:pPr>
              <a:defRPr/>
            </a:pPr>
            <a:endParaRPr lang="en-US"/>
          </a:p>
        </p:txBody>
      </p:sp>
      <p:sp>
        <p:nvSpPr>
          <p:cNvPr id="42086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ＭＳ Ｐゴシック" pitchFamily="34" charset="-128"/>
              </a:defRPr>
            </a:lvl1pPr>
          </a:lstStyle>
          <a:p>
            <a:pPr>
              <a:defRPr/>
            </a:pPr>
            <a:endParaRPr lang="en-US"/>
          </a:p>
        </p:txBody>
      </p:sp>
      <p:sp>
        <p:nvSpPr>
          <p:cNvPr id="420868"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cs typeface="ＭＳ Ｐゴシック" pitchFamily="34" charset="-128"/>
              </a:defRPr>
            </a:lvl1pPr>
          </a:lstStyle>
          <a:p>
            <a:pPr>
              <a:defRPr/>
            </a:pPr>
            <a:endParaRPr lang="en-US"/>
          </a:p>
        </p:txBody>
      </p:sp>
      <p:sp>
        <p:nvSpPr>
          <p:cNvPr id="420869"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A1B83B-6DF0-3641-999E-8ECD67C5B9C4}" type="slidenum">
              <a:rPr lang="en-US"/>
              <a:pPr>
                <a:defRPr/>
              </a:pPr>
              <a:t>‹#›</a:t>
            </a:fld>
            <a:endParaRPr lang="en-US"/>
          </a:p>
        </p:txBody>
      </p:sp>
    </p:spTree>
    <p:extLst>
      <p:ext uri="{BB962C8B-B14F-4D97-AF65-F5344CB8AC3E}">
        <p14:creationId xmlns:p14="http://schemas.microsoft.com/office/powerpoint/2010/main" val="299821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ea typeface="ＭＳ Ｐゴシック" pitchFamily="34" charset="-128"/>
                <a:cs typeface="ＭＳ Ｐゴシック" pitchFamily="34" charset="-128"/>
              </a:defRPr>
            </a:lvl1pPr>
          </a:lstStyle>
          <a:p>
            <a:pPr>
              <a:defRPr/>
            </a:pPr>
            <a:endParaRPr lang="en-US"/>
          </a:p>
        </p:txBody>
      </p:sp>
      <p:sp>
        <p:nvSpPr>
          <p:cNvPr id="11878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ea typeface="ＭＳ Ｐゴシック" pitchFamily="34" charset="-128"/>
                <a:cs typeface="ＭＳ Ｐゴシック" pitchFamily="34" charset="-128"/>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878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charset="0"/>
                <a:ea typeface="ＭＳ Ｐゴシック" pitchFamily="34" charset="-128"/>
                <a:cs typeface="ＭＳ Ｐゴシック" pitchFamily="34" charset="-128"/>
              </a:defRPr>
            </a:lvl1pPr>
          </a:lstStyle>
          <a:p>
            <a:pPr>
              <a:defRPr/>
            </a:pPr>
            <a:endParaRPr lang="en-US"/>
          </a:p>
        </p:txBody>
      </p:sp>
      <p:sp>
        <p:nvSpPr>
          <p:cNvPr id="118791"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82DF3EF3-A6A3-864D-A56B-DD503777CFAF}" type="slidenum">
              <a:rPr lang="en-US"/>
              <a:pPr>
                <a:defRPr/>
              </a:pPr>
              <a:t>‹#›</a:t>
            </a:fld>
            <a:endParaRPr lang="en-US"/>
          </a:p>
        </p:txBody>
      </p:sp>
    </p:spTree>
    <p:extLst>
      <p:ext uri="{BB962C8B-B14F-4D97-AF65-F5344CB8AC3E}">
        <p14:creationId xmlns:p14="http://schemas.microsoft.com/office/powerpoint/2010/main" val="1339121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ＭＳ Ｐゴシック" pitchFamily="-108" charset="-128"/>
      </a:defRPr>
    </a:lvl1pPr>
    <a:lvl2pPr marL="452438"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09638"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pitchFamily="-107" charset="-128"/>
      </a:defRPr>
    </a:lvl3pPr>
    <a:lvl4pPr marL="136525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245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2946" algn="l" defTabSz="913178" rtl="0" eaLnBrk="1" latinLnBrk="0" hangingPunct="1">
      <a:defRPr sz="1200" kern="1200">
        <a:solidFill>
          <a:schemeClr val="tx1"/>
        </a:solidFill>
        <a:latin typeface="+mn-lt"/>
        <a:ea typeface="+mn-ea"/>
        <a:cs typeface="+mn-cs"/>
      </a:defRPr>
    </a:lvl6pPr>
    <a:lvl7pPr marL="2739534" algn="l" defTabSz="913178" rtl="0" eaLnBrk="1" latinLnBrk="0" hangingPunct="1">
      <a:defRPr sz="1200" kern="1200">
        <a:solidFill>
          <a:schemeClr val="tx1"/>
        </a:solidFill>
        <a:latin typeface="+mn-lt"/>
        <a:ea typeface="+mn-ea"/>
        <a:cs typeface="+mn-cs"/>
      </a:defRPr>
    </a:lvl7pPr>
    <a:lvl8pPr marL="3196125" algn="l" defTabSz="913178" rtl="0" eaLnBrk="1" latinLnBrk="0" hangingPunct="1">
      <a:defRPr sz="1200" kern="1200">
        <a:solidFill>
          <a:schemeClr val="tx1"/>
        </a:solidFill>
        <a:latin typeface="+mn-lt"/>
        <a:ea typeface="+mn-ea"/>
        <a:cs typeface="+mn-cs"/>
      </a:defRPr>
    </a:lvl8pPr>
    <a:lvl9pPr marL="3652715"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a:ea typeface="ＭＳ Ｐゴシック" charset="0"/>
              <a:cs typeface="ＭＳ Ｐゴシック"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354D2209-1E89-8142-BC51-8714E66BFBB6}" type="slidenum">
              <a:rPr lang="en-US" sz="1200"/>
              <a:pPr eaLnBrk="1" hangingPunct="1"/>
              <a:t>1</a:t>
            </a:fld>
            <a:endParaRPr lang="en-US" sz="1200"/>
          </a:p>
        </p:txBody>
      </p:sp>
    </p:spTree>
    <p:extLst>
      <p:ext uri="{BB962C8B-B14F-4D97-AF65-F5344CB8AC3E}">
        <p14:creationId xmlns:p14="http://schemas.microsoft.com/office/powerpoint/2010/main" val="342182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solidFill>
            <a:srgbClr val="FFFFFF"/>
          </a:solidFill>
          <a:ln/>
        </p:spPr>
      </p:sp>
      <p:sp>
        <p:nvSpPr>
          <p:cNvPr id="3481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69863" indent="-169863"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129659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DF3EF3-A6A3-864D-A56B-DD503777CFAF}" type="slidenum">
              <a:rPr lang="en-US"/>
              <a:pPr>
                <a:defRPr/>
              </a:pPr>
              <a:t>15</a:t>
            </a:fld>
            <a:endParaRPr lang="en-US"/>
          </a:p>
        </p:txBody>
      </p:sp>
    </p:spTree>
    <p:extLst>
      <p:ext uri="{BB962C8B-B14F-4D97-AF65-F5344CB8AC3E}">
        <p14:creationId xmlns:p14="http://schemas.microsoft.com/office/powerpoint/2010/main" val="302113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128"/>
              </a:defRPr>
            </a:lvl1pPr>
            <a:lvl2pPr marL="37931725" indent="-37474525" defTabSz="930275" eaLnBrk="0" hangingPunct="0">
              <a:defRPr sz="3600">
                <a:solidFill>
                  <a:schemeClr val="tx1"/>
                </a:solidFill>
                <a:latin typeface="Arial" charset="0"/>
                <a:ea typeface="ＭＳ Ｐゴシック" charset="-128"/>
              </a:defRPr>
            </a:lvl2pPr>
            <a:lvl3pPr eaLnBrk="0" hangingPunct="0">
              <a:defRPr sz="3600">
                <a:solidFill>
                  <a:schemeClr val="tx1"/>
                </a:solidFill>
                <a:latin typeface="Arial" charset="0"/>
                <a:ea typeface="ＭＳ Ｐゴシック" charset="-128"/>
              </a:defRPr>
            </a:lvl3pPr>
            <a:lvl4pPr eaLnBrk="0" hangingPunct="0">
              <a:defRPr sz="3600">
                <a:solidFill>
                  <a:schemeClr val="tx1"/>
                </a:solidFill>
                <a:latin typeface="Arial" charset="0"/>
                <a:ea typeface="ＭＳ Ｐゴシック" charset="-128"/>
              </a:defRPr>
            </a:lvl4pPr>
            <a:lvl5pPr eaLnBrk="0" hangingPunct="0">
              <a:defRPr sz="3600">
                <a:solidFill>
                  <a:schemeClr val="tx1"/>
                </a:solidFill>
                <a:latin typeface="Arial" charset="0"/>
                <a:ea typeface="ＭＳ Ｐゴシック" charset="-128"/>
              </a:defRPr>
            </a:lvl5pPr>
            <a:lvl6pPr marL="457200" eaLnBrk="0" fontAlgn="base" hangingPunct="0">
              <a:spcBef>
                <a:spcPct val="0"/>
              </a:spcBef>
              <a:spcAft>
                <a:spcPct val="0"/>
              </a:spcAft>
              <a:defRPr sz="3600">
                <a:solidFill>
                  <a:schemeClr val="tx1"/>
                </a:solidFill>
                <a:latin typeface="Arial" charset="0"/>
                <a:ea typeface="ＭＳ Ｐゴシック" charset="-128"/>
              </a:defRPr>
            </a:lvl6pPr>
            <a:lvl7pPr marL="914400" eaLnBrk="0" fontAlgn="base" hangingPunct="0">
              <a:spcBef>
                <a:spcPct val="0"/>
              </a:spcBef>
              <a:spcAft>
                <a:spcPct val="0"/>
              </a:spcAft>
              <a:defRPr sz="3600">
                <a:solidFill>
                  <a:schemeClr val="tx1"/>
                </a:solidFill>
                <a:latin typeface="Arial" charset="0"/>
                <a:ea typeface="ＭＳ Ｐゴシック" charset="-128"/>
              </a:defRPr>
            </a:lvl7pPr>
            <a:lvl8pPr marL="1371600" eaLnBrk="0" fontAlgn="base" hangingPunct="0">
              <a:spcBef>
                <a:spcPct val="0"/>
              </a:spcBef>
              <a:spcAft>
                <a:spcPct val="0"/>
              </a:spcAft>
              <a:defRPr sz="3600">
                <a:solidFill>
                  <a:schemeClr val="tx1"/>
                </a:solidFill>
                <a:latin typeface="Arial" charset="0"/>
                <a:ea typeface="ＭＳ Ｐゴシック" charset="-128"/>
              </a:defRPr>
            </a:lvl8pPr>
            <a:lvl9pPr marL="1828800" eaLnBrk="0" fontAlgn="base" hangingPunct="0">
              <a:spcBef>
                <a:spcPct val="0"/>
              </a:spcBef>
              <a:spcAft>
                <a:spcPct val="0"/>
              </a:spcAft>
              <a:defRPr sz="3600">
                <a:solidFill>
                  <a:schemeClr val="tx1"/>
                </a:solidFill>
                <a:latin typeface="Arial" charset="0"/>
                <a:ea typeface="ＭＳ Ｐゴシック" charset="-128"/>
              </a:defRPr>
            </a:lvl9pPr>
          </a:lstStyle>
          <a:p>
            <a:pPr eaLnBrk="1" hangingPunct="1"/>
            <a:fld id="{D64C87A4-9B73-7C45-B089-A4169DD49C00}" type="slidenum">
              <a:rPr lang="en-US" altLang="en-US" sz="1200"/>
              <a:pPr eaLnBrk="1" hangingPunct="1"/>
              <a:t>16</a:t>
            </a:fld>
            <a:endParaRPr lang="en-US" altLang="en-US"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a:lstStyle/>
          <a:p>
            <a:endParaRPr lang="en-US" altLang="en-US">
              <a:ea typeface="ＭＳ Ｐゴシック" charset="-128"/>
            </a:endParaRPr>
          </a:p>
        </p:txBody>
      </p:sp>
    </p:spTree>
    <p:extLst>
      <p:ext uri="{BB962C8B-B14F-4D97-AF65-F5344CB8AC3E}">
        <p14:creationId xmlns:p14="http://schemas.microsoft.com/office/powerpoint/2010/main" val="46191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128"/>
              </a:defRPr>
            </a:lvl1pPr>
            <a:lvl2pPr marL="37931725" indent="-37474525" defTabSz="930275" eaLnBrk="0" hangingPunct="0">
              <a:defRPr sz="3600">
                <a:solidFill>
                  <a:schemeClr val="tx1"/>
                </a:solidFill>
                <a:latin typeface="Arial" charset="0"/>
                <a:ea typeface="ＭＳ Ｐゴシック" charset="-128"/>
              </a:defRPr>
            </a:lvl2pPr>
            <a:lvl3pPr eaLnBrk="0" hangingPunct="0">
              <a:defRPr sz="3600">
                <a:solidFill>
                  <a:schemeClr val="tx1"/>
                </a:solidFill>
                <a:latin typeface="Arial" charset="0"/>
                <a:ea typeface="ＭＳ Ｐゴシック" charset="-128"/>
              </a:defRPr>
            </a:lvl3pPr>
            <a:lvl4pPr eaLnBrk="0" hangingPunct="0">
              <a:defRPr sz="3600">
                <a:solidFill>
                  <a:schemeClr val="tx1"/>
                </a:solidFill>
                <a:latin typeface="Arial" charset="0"/>
                <a:ea typeface="ＭＳ Ｐゴシック" charset="-128"/>
              </a:defRPr>
            </a:lvl4pPr>
            <a:lvl5pPr eaLnBrk="0" hangingPunct="0">
              <a:defRPr sz="3600">
                <a:solidFill>
                  <a:schemeClr val="tx1"/>
                </a:solidFill>
                <a:latin typeface="Arial" charset="0"/>
                <a:ea typeface="ＭＳ Ｐゴシック" charset="-128"/>
              </a:defRPr>
            </a:lvl5pPr>
            <a:lvl6pPr marL="457200" eaLnBrk="0" fontAlgn="base" hangingPunct="0">
              <a:spcBef>
                <a:spcPct val="0"/>
              </a:spcBef>
              <a:spcAft>
                <a:spcPct val="0"/>
              </a:spcAft>
              <a:defRPr sz="3600">
                <a:solidFill>
                  <a:schemeClr val="tx1"/>
                </a:solidFill>
                <a:latin typeface="Arial" charset="0"/>
                <a:ea typeface="ＭＳ Ｐゴシック" charset="-128"/>
              </a:defRPr>
            </a:lvl6pPr>
            <a:lvl7pPr marL="914400" eaLnBrk="0" fontAlgn="base" hangingPunct="0">
              <a:spcBef>
                <a:spcPct val="0"/>
              </a:spcBef>
              <a:spcAft>
                <a:spcPct val="0"/>
              </a:spcAft>
              <a:defRPr sz="3600">
                <a:solidFill>
                  <a:schemeClr val="tx1"/>
                </a:solidFill>
                <a:latin typeface="Arial" charset="0"/>
                <a:ea typeface="ＭＳ Ｐゴシック" charset="-128"/>
              </a:defRPr>
            </a:lvl7pPr>
            <a:lvl8pPr marL="1371600" eaLnBrk="0" fontAlgn="base" hangingPunct="0">
              <a:spcBef>
                <a:spcPct val="0"/>
              </a:spcBef>
              <a:spcAft>
                <a:spcPct val="0"/>
              </a:spcAft>
              <a:defRPr sz="3600">
                <a:solidFill>
                  <a:schemeClr val="tx1"/>
                </a:solidFill>
                <a:latin typeface="Arial" charset="0"/>
                <a:ea typeface="ＭＳ Ｐゴシック" charset="-128"/>
              </a:defRPr>
            </a:lvl8pPr>
            <a:lvl9pPr marL="1828800" eaLnBrk="0" fontAlgn="base" hangingPunct="0">
              <a:spcBef>
                <a:spcPct val="0"/>
              </a:spcBef>
              <a:spcAft>
                <a:spcPct val="0"/>
              </a:spcAft>
              <a:defRPr sz="3600">
                <a:solidFill>
                  <a:schemeClr val="tx1"/>
                </a:solidFill>
                <a:latin typeface="Arial" charset="0"/>
                <a:ea typeface="ＭＳ Ｐゴシック" charset="-128"/>
              </a:defRPr>
            </a:lvl9pPr>
          </a:lstStyle>
          <a:p>
            <a:pPr eaLnBrk="1" hangingPunct="1"/>
            <a:fld id="{84864DB9-1C42-B746-8F63-D7C4459F004E}" type="slidenum">
              <a:rPr lang="en-US" altLang="en-US" sz="1200"/>
              <a:pPr eaLnBrk="1" hangingPunct="1"/>
              <a:t>17</a:t>
            </a:fld>
            <a:endParaRPr lang="en-US" alt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a:lstStyle/>
          <a:p>
            <a:r>
              <a:rPr lang="en-US" altLang="en-US" dirty="0">
                <a:ea typeface="ＭＳ Ｐゴシック" charset="-128"/>
              </a:rPr>
              <a:t>Falling TVs</a:t>
            </a:r>
            <a:r>
              <a:rPr lang="en-US" altLang="en-US" baseline="0" dirty="0">
                <a:ea typeface="ＭＳ Ｐゴシック" charset="-128"/>
              </a:rPr>
              <a:t> send a child to the ER every 30 minutes.</a:t>
            </a:r>
            <a:endParaRPr lang="en-US" altLang="en-US" dirty="0">
              <a:ea typeface="ＭＳ Ｐゴシック" charset="-128"/>
            </a:endParaRPr>
          </a:p>
        </p:txBody>
      </p:sp>
    </p:spTree>
    <p:extLst>
      <p:ext uri="{BB962C8B-B14F-4D97-AF65-F5344CB8AC3E}">
        <p14:creationId xmlns:p14="http://schemas.microsoft.com/office/powerpoint/2010/main" val="94781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108" charset="-128"/>
                <a:cs typeface="ＭＳ Ｐゴシック" pitchFamily="-108" charset="-128"/>
              </a:rPr>
              <a:t>Secure essential equipment such as oxygen tanks or other life support devices</a:t>
            </a:r>
          </a:p>
          <a:p>
            <a:r>
              <a:rPr lang="en-US" dirty="0"/>
              <a:t>Consider placement of lifts/hoists</a:t>
            </a:r>
            <a:r>
              <a:rPr lang="en-US" baseline="0" dirty="0"/>
              <a:t> when not in use – may not be able to strap them down but can store to minimize issues</a:t>
            </a:r>
            <a:endParaRPr lang="en-US" dirty="0"/>
          </a:p>
        </p:txBody>
      </p:sp>
      <p:sp>
        <p:nvSpPr>
          <p:cNvPr id="4" name="Slide Number Placeholder 3"/>
          <p:cNvSpPr>
            <a:spLocks noGrp="1"/>
          </p:cNvSpPr>
          <p:nvPr>
            <p:ph type="sldNum" sz="quarter" idx="10"/>
          </p:nvPr>
        </p:nvSpPr>
        <p:spPr/>
        <p:txBody>
          <a:bodyPr/>
          <a:lstStyle/>
          <a:p>
            <a:pPr>
              <a:defRPr/>
            </a:pPr>
            <a:fld id="{82DF3EF3-A6A3-864D-A56B-DD503777CFAF}" type="slidenum">
              <a:rPr lang="en-US" smtClean="0"/>
              <a:pPr>
                <a:defRPr/>
              </a:pPr>
              <a:t>18</a:t>
            </a:fld>
            <a:endParaRPr lang="en-US"/>
          </a:p>
        </p:txBody>
      </p:sp>
    </p:spTree>
    <p:extLst>
      <p:ext uri="{BB962C8B-B14F-4D97-AF65-F5344CB8AC3E}">
        <p14:creationId xmlns:p14="http://schemas.microsoft.com/office/powerpoint/2010/main" val="78860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128"/>
              </a:defRPr>
            </a:lvl1pPr>
            <a:lvl2pPr marL="37931725" indent="-37474525" defTabSz="930275" eaLnBrk="0" hangingPunct="0">
              <a:defRPr sz="3600">
                <a:solidFill>
                  <a:schemeClr val="tx1"/>
                </a:solidFill>
                <a:latin typeface="Arial" charset="0"/>
                <a:ea typeface="ＭＳ Ｐゴシック" charset="-128"/>
              </a:defRPr>
            </a:lvl2pPr>
            <a:lvl3pPr eaLnBrk="0" hangingPunct="0">
              <a:defRPr sz="3600">
                <a:solidFill>
                  <a:schemeClr val="tx1"/>
                </a:solidFill>
                <a:latin typeface="Arial" charset="0"/>
                <a:ea typeface="ＭＳ Ｐゴシック" charset="-128"/>
              </a:defRPr>
            </a:lvl3pPr>
            <a:lvl4pPr eaLnBrk="0" hangingPunct="0">
              <a:defRPr sz="3600">
                <a:solidFill>
                  <a:schemeClr val="tx1"/>
                </a:solidFill>
                <a:latin typeface="Arial" charset="0"/>
                <a:ea typeface="ＭＳ Ｐゴシック" charset="-128"/>
              </a:defRPr>
            </a:lvl4pPr>
            <a:lvl5pPr eaLnBrk="0" hangingPunct="0">
              <a:defRPr sz="3600">
                <a:solidFill>
                  <a:schemeClr val="tx1"/>
                </a:solidFill>
                <a:latin typeface="Arial" charset="0"/>
                <a:ea typeface="ＭＳ Ｐゴシック" charset="-128"/>
              </a:defRPr>
            </a:lvl5pPr>
            <a:lvl6pPr marL="457200" eaLnBrk="0" fontAlgn="base" hangingPunct="0">
              <a:spcBef>
                <a:spcPct val="0"/>
              </a:spcBef>
              <a:spcAft>
                <a:spcPct val="0"/>
              </a:spcAft>
              <a:defRPr sz="3600">
                <a:solidFill>
                  <a:schemeClr val="tx1"/>
                </a:solidFill>
                <a:latin typeface="Arial" charset="0"/>
                <a:ea typeface="ＭＳ Ｐゴシック" charset="-128"/>
              </a:defRPr>
            </a:lvl6pPr>
            <a:lvl7pPr marL="914400" eaLnBrk="0" fontAlgn="base" hangingPunct="0">
              <a:spcBef>
                <a:spcPct val="0"/>
              </a:spcBef>
              <a:spcAft>
                <a:spcPct val="0"/>
              </a:spcAft>
              <a:defRPr sz="3600">
                <a:solidFill>
                  <a:schemeClr val="tx1"/>
                </a:solidFill>
                <a:latin typeface="Arial" charset="0"/>
                <a:ea typeface="ＭＳ Ｐゴシック" charset="-128"/>
              </a:defRPr>
            </a:lvl7pPr>
            <a:lvl8pPr marL="1371600" eaLnBrk="0" fontAlgn="base" hangingPunct="0">
              <a:spcBef>
                <a:spcPct val="0"/>
              </a:spcBef>
              <a:spcAft>
                <a:spcPct val="0"/>
              </a:spcAft>
              <a:defRPr sz="3600">
                <a:solidFill>
                  <a:schemeClr val="tx1"/>
                </a:solidFill>
                <a:latin typeface="Arial" charset="0"/>
                <a:ea typeface="ＭＳ Ｐゴシック" charset="-128"/>
              </a:defRPr>
            </a:lvl8pPr>
            <a:lvl9pPr marL="1828800" eaLnBrk="0" fontAlgn="base" hangingPunct="0">
              <a:spcBef>
                <a:spcPct val="0"/>
              </a:spcBef>
              <a:spcAft>
                <a:spcPct val="0"/>
              </a:spcAft>
              <a:defRPr sz="3600">
                <a:solidFill>
                  <a:schemeClr val="tx1"/>
                </a:solidFill>
                <a:latin typeface="Arial" charset="0"/>
                <a:ea typeface="ＭＳ Ｐゴシック" charset="-128"/>
              </a:defRPr>
            </a:lvl9pPr>
          </a:lstStyle>
          <a:p>
            <a:pPr eaLnBrk="1" hangingPunct="1"/>
            <a:fld id="{161F19A1-B73F-0049-BE58-C833FC09EB1B}" type="slidenum">
              <a:rPr lang="en-US" altLang="en-US" sz="1200"/>
              <a:pPr eaLnBrk="1" hangingPunct="1"/>
              <a:t>19</a:t>
            </a:fld>
            <a:endParaRPr lang="en-US" altLang="en-US" sz="12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a:lstStyle/>
          <a:p>
            <a:endParaRPr lang="en-US" altLang="en-US">
              <a:solidFill>
                <a:srgbClr val="FFCC00"/>
              </a:solidFill>
              <a:ea typeface="ＭＳ Ｐゴシック" charset="-128"/>
            </a:endParaRPr>
          </a:p>
        </p:txBody>
      </p:sp>
    </p:spTree>
    <p:extLst>
      <p:ext uri="{BB962C8B-B14F-4D97-AF65-F5344CB8AC3E}">
        <p14:creationId xmlns:p14="http://schemas.microsoft.com/office/powerpoint/2010/main" val="36714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128"/>
              </a:defRPr>
            </a:lvl1pPr>
            <a:lvl2pPr marL="37931725" indent="-37474525" defTabSz="930275" eaLnBrk="0" hangingPunct="0">
              <a:defRPr sz="3600">
                <a:solidFill>
                  <a:schemeClr val="tx1"/>
                </a:solidFill>
                <a:latin typeface="Arial" charset="0"/>
                <a:ea typeface="ＭＳ Ｐゴシック" charset="-128"/>
              </a:defRPr>
            </a:lvl2pPr>
            <a:lvl3pPr eaLnBrk="0" hangingPunct="0">
              <a:defRPr sz="3600">
                <a:solidFill>
                  <a:schemeClr val="tx1"/>
                </a:solidFill>
                <a:latin typeface="Arial" charset="0"/>
                <a:ea typeface="ＭＳ Ｐゴシック" charset="-128"/>
              </a:defRPr>
            </a:lvl3pPr>
            <a:lvl4pPr eaLnBrk="0" hangingPunct="0">
              <a:defRPr sz="3600">
                <a:solidFill>
                  <a:schemeClr val="tx1"/>
                </a:solidFill>
                <a:latin typeface="Arial" charset="0"/>
                <a:ea typeface="ＭＳ Ｐゴシック" charset="-128"/>
              </a:defRPr>
            </a:lvl4pPr>
            <a:lvl5pPr eaLnBrk="0" hangingPunct="0">
              <a:defRPr sz="3600">
                <a:solidFill>
                  <a:schemeClr val="tx1"/>
                </a:solidFill>
                <a:latin typeface="Arial" charset="0"/>
                <a:ea typeface="ＭＳ Ｐゴシック" charset="-128"/>
              </a:defRPr>
            </a:lvl5pPr>
            <a:lvl6pPr marL="457200" eaLnBrk="0" fontAlgn="base" hangingPunct="0">
              <a:spcBef>
                <a:spcPct val="0"/>
              </a:spcBef>
              <a:spcAft>
                <a:spcPct val="0"/>
              </a:spcAft>
              <a:defRPr sz="3600">
                <a:solidFill>
                  <a:schemeClr val="tx1"/>
                </a:solidFill>
                <a:latin typeface="Arial" charset="0"/>
                <a:ea typeface="ＭＳ Ｐゴシック" charset="-128"/>
              </a:defRPr>
            </a:lvl6pPr>
            <a:lvl7pPr marL="914400" eaLnBrk="0" fontAlgn="base" hangingPunct="0">
              <a:spcBef>
                <a:spcPct val="0"/>
              </a:spcBef>
              <a:spcAft>
                <a:spcPct val="0"/>
              </a:spcAft>
              <a:defRPr sz="3600">
                <a:solidFill>
                  <a:schemeClr val="tx1"/>
                </a:solidFill>
                <a:latin typeface="Arial" charset="0"/>
                <a:ea typeface="ＭＳ Ｐゴシック" charset="-128"/>
              </a:defRPr>
            </a:lvl7pPr>
            <a:lvl8pPr marL="1371600" eaLnBrk="0" fontAlgn="base" hangingPunct="0">
              <a:spcBef>
                <a:spcPct val="0"/>
              </a:spcBef>
              <a:spcAft>
                <a:spcPct val="0"/>
              </a:spcAft>
              <a:defRPr sz="3600">
                <a:solidFill>
                  <a:schemeClr val="tx1"/>
                </a:solidFill>
                <a:latin typeface="Arial" charset="0"/>
                <a:ea typeface="ＭＳ Ｐゴシック" charset="-128"/>
              </a:defRPr>
            </a:lvl8pPr>
            <a:lvl9pPr marL="1828800" eaLnBrk="0" fontAlgn="base" hangingPunct="0">
              <a:spcBef>
                <a:spcPct val="0"/>
              </a:spcBef>
              <a:spcAft>
                <a:spcPct val="0"/>
              </a:spcAft>
              <a:defRPr sz="3600">
                <a:solidFill>
                  <a:schemeClr val="tx1"/>
                </a:solidFill>
                <a:latin typeface="Arial" charset="0"/>
                <a:ea typeface="ＭＳ Ｐゴシック" charset="-128"/>
              </a:defRPr>
            </a:lvl9pPr>
          </a:lstStyle>
          <a:p>
            <a:pPr eaLnBrk="1" hangingPunct="1"/>
            <a:fld id="{348EE1F3-2BB1-7344-BD87-78445C987138}" type="slidenum">
              <a:rPr lang="en-US" altLang="en-US" sz="1200"/>
              <a:pPr eaLnBrk="1" hangingPunct="1"/>
              <a:t>20</a:t>
            </a:fld>
            <a:endParaRPr lang="en-US" alt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a:lstStyle/>
          <a:p>
            <a:endParaRPr lang="en-US" altLang="en-US">
              <a:ea typeface="ＭＳ Ｐゴシック" charset="-128"/>
            </a:endParaRPr>
          </a:p>
        </p:txBody>
      </p:sp>
    </p:spTree>
    <p:extLst>
      <p:ext uri="{BB962C8B-B14F-4D97-AF65-F5344CB8AC3E}">
        <p14:creationId xmlns:p14="http://schemas.microsoft.com/office/powerpoint/2010/main" val="174862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128"/>
              </a:defRPr>
            </a:lvl1pPr>
            <a:lvl2pPr marL="37931725" indent="-37474525" defTabSz="930275" eaLnBrk="0" hangingPunct="0">
              <a:defRPr sz="3600">
                <a:solidFill>
                  <a:schemeClr val="tx1"/>
                </a:solidFill>
                <a:latin typeface="Arial" charset="0"/>
                <a:ea typeface="ＭＳ Ｐゴシック" charset="-128"/>
              </a:defRPr>
            </a:lvl2pPr>
            <a:lvl3pPr eaLnBrk="0" hangingPunct="0">
              <a:defRPr sz="3600">
                <a:solidFill>
                  <a:schemeClr val="tx1"/>
                </a:solidFill>
                <a:latin typeface="Arial" charset="0"/>
                <a:ea typeface="ＭＳ Ｐゴシック" charset="-128"/>
              </a:defRPr>
            </a:lvl3pPr>
            <a:lvl4pPr eaLnBrk="0" hangingPunct="0">
              <a:defRPr sz="3600">
                <a:solidFill>
                  <a:schemeClr val="tx1"/>
                </a:solidFill>
                <a:latin typeface="Arial" charset="0"/>
                <a:ea typeface="ＭＳ Ｐゴシック" charset="-128"/>
              </a:defRPr>
            </a:lvl4pPr>
            <a:lvl5pPr eaLnBrk="0" hangingPunct="0">
              <a:defRPr sz="3600">
                <a:solidFill>
                  <a:schemeClr val="tx1"/>
                </a:solidFill>
                <a:latin typeface="Arial" charset="0"/>
                <a:ea typeface="ＭＳ Ｐゴシック" charset="-128"/>
              </a:defRPr>
            </a:lvl5pPr>
            <a:lvl6pPr marL="457200" eaLnBrk="0" fontAlgn="base" hangingPunct="0">
              <a:spcBef>
                <a:spcPct val="0"/>
              </a:spcBef>
              <a:spcAft>
                <a:spcPct val="0"/>
              </a:spcAft>
              <a:defRPr sz="3600">
                <a:solidFill>
                  <a:schemeClr val="tx1"/>
                </a:solidFill>
                <a:latin typeface="Arial" charset="0"/>
                <a:ea typeface="ＭＳ Ｐゴシック" charset="-128"/>
              </a:defRPr>
            </a:lvl6pPr>
            <a:lvl7pPr marL="914400" eaLnBrk="0" fontAlgn="base" hangingPunct="0">
              <a:spcBef>
                <a:spcPct val="0"/>
              </a:spcBef>
              <a:spcAft>
                <a:spcPct val="0"/>
              </a:spcAft>
              <a:defRPr sz="3600">
                <a:solidFill>
                  <a:schemeClr val="tx1"/>
                </a:solidFill>
                <a:latin typeface="Arial" charset="0"/>
                <a:ea typeface="ＭＳ Ｐゴシック" charset="-128"/>
              </a:defRPr>
            </a:lvl7pPr>
            <a:lvl8pPr marL="1371600" eaLnBrk="0" fontAlgn="base" hangingPunct="0">
              <a:spcBef>
                <a:spcPct val="0"/>
              </a:spcBef>
              <a:spcAft>
                <a:spcPct val="0"/>
              </a:spcAft>
              <a:defRPr sz="3600">
                <a:solidFill>
                  <a:schemeClr val="tx1"/>
                </a:solidFill>
                <a:latin typeface="Arial" charset="0"/>
                <a:ea typeface="ＭＳ Ｐゴシック" charset="-128"/>
              </a:defRPr>
            </a:lvl8pPr>
            <a:lvl9pPr marL="1828800" eaLnBrk="0" fontAlgn="base" hangingPunct="0">
              <a:spcBef>
                <a:spcPct val="0"/>
              </a:spcBef>
              <a:spcAft>
                <a:spcPct val="0"/>
              </a:spcAft>
              <a:defRPr sz="3600">
                <a:solidFill>
                  <a:schemeClr val="tx1"/>
                </a:solidFill>
                <a:latin typeface="Arial" charset="0"/>
                <a:ea typeface="ＭＳ Ｐゴシック" charset="-128"/>
              </a:defRPr>
            </a:lvl9pPr>
          </a:lstStyle>
          <a:p>
            <a:pPr eaLnBrk="1" hangingPunct="1"/>
            <a:fld id="{535DD99B-5523-AC48-ACA1-DDD550A4BCCE}" type="slidenum">
              <a:rPr lang="en-US" altLang="en-US" sz="1200"/>
              <a:pPr eaLnBrk="1" hangingPunct="1"/>
              <a:t>21</a:t>
            </a:fld>
            <a:endParaRPr lang="en-US" alt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a:lstStyle/>
          <a:p>
            <a:r>
              <a:rPr lang="en-US" altLang="en-US" dirty="0">
                <a:ea typeface="ＭＳ Ｐゴシック" charset="-128"/>
              </a:rPr>
              <a:t>Challenge: finding one for limited dexterity.</a:t>
            </a:r>
            <a:r>
              <a:rPr lang="en-US" altLang="en-US" baseline="0" dirty="0">
                <a:ea typeface="ＭＳ Ｐゴシック" charset="-128"/>
              </a:rPr>
              <a:t> Look toward magnetic varieties</a:t>
            </a:r>
            <a:endParaRPr lang="en-US" altLang="en-US" dirty="0">
              <a:ea typeface="ＭＳ Ｐゴシック" charset="-128"/>
            </a:endParaRPr>
          </a:p>
        </p:txBody>
      </p:sp>
    </p:spTree>
    <p:extLst>
      <p:ext uri="{BB962C8B-B14F-4D97-AF65-F5344CB8AC3E}">
        <p14:creationId xmlns:p14="http://schemas.microsoft.com/office/powerpoint/2010/main" val="224027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128"/>
              </a:defRPr>
            </a:lvl1pPr>
            <a:lvl2pPr marL="37931725" indent="-37474525" defTabSz="930275" eaLnBrk="0" hangingPunct="0">
              <a:defRPr sz="3600">
                <a:solidFill>
                  <a:schemeClr val="tx1"/>
                </a:solidFill>
                <a:latin typeface="Arial" charset="0"/>
                <a:ea typeface="ＭＳ Ｐゴシック" charset="-128"/>
              </a:defRPr>
            </a:lvl2pPr>
            <a:lvl3pPr eaLnBrk="0" hangingPunct="0">
              <a:defRPr sz="3600">
                <a:solidFill>
                  <a:schemeClr val="tx1"/>
                </a:solidFill>
                <a:latin typeface="Arial" charset="0"/>
                <a:ea typeface="ＭＳ Ｐゴシック" charset="-128"/>
              </a:defRPr>
            </a:lvl3pPr>
            <a:lvl4pPr eaLnBrk="0" hangingPunct="0">
              <a:defRPr sz="3600">
                <a:solidFill>
                  <a:schemeClr val="tx1"/>
                </a:solidFill>
                <a:latin typeface="Arial" charset="0"/>
                <a:ea typeface="ＭＳ Ｐゴシック" charset="-128"/>
              </a:defRPr>
            </a:lvl4pPr>
            <a:lvl5pPr eaLnBrk="0" hangingPunct="0">
              <a:defRPr sz="3600">
                <a:solidFill>
                  <a:schemeClr val="tx1"/>
                </a:solidFill>
                <a:latin typeface="Arial" charset="0"/>
                <a:ea typeface="ＭＳ Ｐゴシック" charset="-128"/>
              </a:defRPr>
            </a:lvl5pPr>
            <a:lvl6pPr marL="457200" eaLnBrk="0" fontAlgn="base" hangingPunct="0">
              <a:spcBef>
                <a:spcPct val="0"/>
              </a:spcBef>
              <a:spcAft>
                <a:spcPct val="0"/>
              </a:spcAft>
              <a:defRPr sz="3600">
                <a:solidFill>
                  <a:schemeClr val="tx1"/>
                </a:solidFill>
                <a:latin typeface="Arial" charset="0"/>
                <a:ea typeface="ＭＳ Ｐゴシック" charset="-128"/>
              </a:defRPr>
            </a:lvl6pPr>
            <a:lvl7pPr marL="914400" eaLnBrk="0" fontAlgn="base" hangingPunct="0">
              <a:spcBef>
                <a:spcPct val="0"/>
              </a:spcBef>
              <a:spcAft>
                <a:spcPct val="0"/>
              </a:spcAft>
              <a:defRPr sz="3600">
                <a:solidFill>
                  <a:schemeClr val="tx1"/>
                </a:solidFill>
                <a:latin typeface="Arial" charset="0"/>
                <a:ea typeface="ＭＳ Ｐゴシック" charset="-128"/>
              </a:defRPr>
            </a:lvl7pPr>
            <a:lvl8pPr marL="1371600" eaLnBrk="0" fontAlgn="base" hangingPunct="0">
              <a:spcBef>
                <a:spcPct val="0"/>
              </a:spcBef>
              <a:spcAft>
                <a:spcPct val="0"/>
              </a:spcAft>
              <a:defRPr sz="3600">
                <a:solidFill>
                  <a:schemeClr val="tx1"/>
                </a:solidFill>
                <a:latin typeface="Arial" charset="0"/>
                <a:ea typeface="ＭＳ Ｐゴシック" charset="-128"/>
              </a:defRPr>
            </a:lvl8pPr>
            <a:lvl9pPr marL="1828800" eaLnBrk="0" fontAlgn="base" hangingPunct="0">
              <a:spcBef>
                <a:spcPct val="0"/>
              </a:spcBef>
              <a:spcAft>
                <a:spcPct val="0"/>
              </a:spcAft>
              <a:defRPr sz="3600">
                <a:solidFill>
                  <a:schemeClr val="tx1"/>
                </a:solidFill>
                <a:latin typeface="Arial" charset="0"/>
                <a:ea typeface="ＭＳ Ｐゴシック" charset="-128"/>
              </a:defRPr>
            </a:lvl9pPr>
          </a:lstStyle>
          <a:p>
            <a:pPr eaLnBrk="1" hangingPunct="1"/>
            <a:fld id="{4D222B55-CC11-F145-BAE4-1F8BE32B4D38}" type="slidenum">
              <a:rPr lang="en-US" altLang="en-US" sz="1200"/>
              <a:pPr eaLnBrk="1" hangingPunct="1"/>
              <a:t>22</a:t>
            </a:fld>
            <a:endParaRPr lang="en-US" altLang="en-US" sz="12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a:lstStyle/>
          <a:p>
            <a:endParaRPr lang="en-US" altLang="en-US" dirty="0">
              <a:ea typeface="ＭＳ Ｐゴシック" charset="-128"/>
            </a:endParaRPr>
          </a:p>
        </p:txBody>
      </p:sp>
    </p:spTree>
    <p:extLst>
      <p:ext uri="{BB962C8B-B14F-4D97-AF65-F5344CB8AC3E}">
        <p14:creationId xmlns:p14="http://schemas.microsoft.com/office/powerpoint/2010/main" val="24426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128"/>
              </a:defRPr>
            </a:lvl1pPr>
            <a:lvl2pPr marL="37931725" indent="-37474525" defTabSz="930275" eaLnBrk="0" hangingPunct="0">
              <a:defRPr sz="3600">
                <a:solidFill>
                  <a:schemeClr val="tx1"/>
                </a:solidFill>
                <a:latin typeface="Arial" charset="0"/>
                <a:ea typeface="ＭＳ Ｐゴシック" charset="-128"/>
              </a:defRPr>
            </a:lvl2pPr>
            <a:lvl3pPr eaLnBrk="0" hangingPunct="0">
              <a:defRPr sz="3600">
                <a:solidFill>
                  <a:schemeClr val="tx1"/>
                </a:solidFill>
                <a:latin typeface="Arial" charset="0"/>
                <a:ea typeface="ＭＳ Ｐゴシック" charset="-128"/>
              </a:defRPr>
            </a:lvl3pPr>
            <a:lvl4pPr eaLnBrk="0" hangingPunct="0">
              <a:defRPr sz="3600">
                <a:solidFill>
                  <a:schemeClr val="tx1"/>
                </a:solidFill>
                <a:latin typeface="Arial" charset="0"/>
                <a:ea typeface="ＭＳ Ｐゴシック" charset="-128"/>
              </a:defRPr>
            </a:lvl4pPr>
            <a:lvl5pPr eaLnBrk="0" hangingPunct="0">
              <a:defRPr sz="3600">
                <a:solidFill>
                  <a:schemeClr val="tx1"/>
                </a:solidFill>
                <a:latin typeface="Arial" charset="0"/>
                <a:ea typeface="ＭＳ Ｐゴシック" charset="-128"/>
              </a:defRPr>
            </a:lvl5pPr>
            <a:lvl6pPr marL="457200" eaLnBrk="0" fontAlgn="base" hangingPunct="0">
              <a:spcBef>
                <a:spcPct val="0"/>
              </a:spcBef>
              <a:spcAft>
                <a:spcPct val="0"/>
              </a:spcAft>
              <a:defRPr sz="3600">
                <a:solidFill>
                  <a:schemeClr val="tx1"/>
                </a:solidFill>
                <a:latin typeface="Arial" charset="0"/>
                <a:ea typeface="ＭＳ Ｐゴシック" charset="-128"/>
              </a:defRPr>
            </a:lvl6pPr>
            <a:lvl7pPr marL="914400" eaLnBrk="0" fontAlgn="base" hangingPunct="0">
              <a:spcBef>
                <a:spcPct val="0"/>
              </a:spcBef>
              <a:spcAft>
                <a:spcPct val="0"/>
              </a:spcAft>
              <a:defRPr sz="3600">
                <a:solidFill>
                  <a:schemeClr val="tx1"/>
                </a:solidFill>
                <a:latin typeface="Arial" charset="0"/>
                <a:ea typeface="ＭＳ Ｐゴシック" charset="-128"/>
              </a:defRPr>
            </a:lvl7pPr>
            <a:lvl8pPr marL="1371600" eaLnBrk="0" fontAlgn="base" hangingPunct="0">
              <a:spcBef>
                <a:spcPct val="0"/>
              </a:spcBef>
              <a:spcAft>
                <a:spcPct val="0"/>
              </a:spcAft>
              <a:defRPr sz="3600">
                <a:solidFill>
                  <a:schemeClr val="tx1"/>
                </a:solidFill>
                <a:latin typeface="Arial" charset="0"/>
                <a:ea typeface="ＭＳ Ｐゴシック" charset="-128"/>
              </a:defRPr>
            </a:lvl8pPr>
            <a:lvl9pPr marL="1828800" eaLnBrk="0" fontAlgn="base" hangingPunct="0">
              <a:spcBef>
                <a:spcPct val="0"/>
              </a:spcBef>
              <a:spcAft>
                <a:spcPct val="0"/>
              </a:spcAft>
              <a:defRPr sz="3600">
                <a:solidFill>
                  <a:schemeClr val="tx1"/>
                </a:solidFill>
                <a:latin typeface="Arial" charset="0"/>
                <a:ea typeface="ＭＳ Ｐゴシック" charset="-128"/>
              </a:defRPr>
            </a:lvl9pPr>
          </a:lstStyle>
          <a:p>
            <a:pPr eaLnBrk="1" hangingPunct="1"/>
            <a:fld id="{7399FFE9-FA24-EE49-8971-AE7F5E539238}" type="slidenum">
              <a:rPr lang="en-US" altLang="en-US" sz="1200"/>
              <a:pPr eaLnBrk="1" hangingPunct="1"/>
              <a:t>23</a:t>
            </a:fld>
            <a:endParaRPr lang="en-US" altLang="en-US" sz="1200"/>
          </a:p>
        </p:txBody>
      </p:sp>
      <p:sp>
        <p:nvSpPr>
          <p:cNvPr id="148483" name="Rectangle 2"/>
          <p:cNvSpPr>
            <a:spLocks noGrp="1" noRot="1" noChangeAspect="1" noChangeArrowheads="1"/>
          </p:cNvSpPr>
          <p:nvPr>
            <p:ph type="sldImg"/>
          </p:nvPr>
        </p:nvSpPr>
        <p:spPr>
          <a:solidFill>
            <a:srgbClr val="FFFFFF"/>
          </a:solidFill>
          <a:ln/>
        </p:spPr>
      </p:sp>
      <p:sp>
        <p:nvSpPr>
          <p:cNvPr id="148484"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a:lstStyle/>
          <a:p>
            <a:endParaRPr lang="en-US" altLang="en-US" dirty="0">
              <a:ea typeface="ＭＳ Ｐゴシック" charset="-128"/>
            </a:endParaRPr>
          </a:p>
        </p:txBody>
      </p:sp>
    </p:spTree>
    <p:extLst>
      <p:ext uri="{BB962C8B-B14F-4D97-AF65-F5344CB8AC3E}">
        <p14:creationId xmlns:p14="http://schemas.microsoft.com/office/powerpoint/2010/main" val="297773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83" indent="-290493">
              <a:defRPr sz="2400">
                <a:solidFill>
                  <a:schemeClr val="tx1"/>
                </a:solidFill>
                <a:latin typeface="Arial" charset="0"/>
                <a:ea typeface="ＭＳ Ｐゴシック" charset="0"/>
              </a:defRPr>
            </a:lvl2pPr>
            <a:lvl3pPr marL="1161974" indent="-232395">
              <a:defRPr sz="2400">
                <a:solidFill>
                  <a:schemeClr val="tx1"/>
                </a:solidFill>
                <a:latin typeface="Arial" charset="0"/>
                <a:ea typeface="ＭＳ Ｐゴシック" charset="0"/>
              </a:defRPr>
            </a:lvl3pPr>
            <a:lvl4pPr marL="1626763" indent="-232395">
              <a:defRPr sz="2400">
                <a:solidFill>
                  <a:schemeClr val="tx1"/>
                </a:solidFill>
                <a:latin typeface="Arial" charset="0"/>
                <a:ea typeface="ＭＳ Ｐゴシック" charset="0"/>
              </a:defRPr>
            </a:lvl4pPr>
            <a:lvl5pPr marL="2091553" indent="-232395">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fld id="{84E127B4-42D1-FE4E-9BE7-294CFEF5D91A}" type="slidenum">
              <a:rPr lang="en-US" sz="1200"/>
              <a:pPr/>
              <a:t>2</a:t>
            </a:fld>
            <a:endParaRPr lang="en-US" sz="1200"/>
          </a:p>
        </p:txBody>
      </p:sp>
    </p:spTree>
    <p:extLst>
      <p:ext uri="{BB962C8B-B14F-4D97-AF65-F5344CB8AC3E}">
        <p14:creationId xmlns:p14="http://schemas.microsoft.com/office/powerpoint/2010/main" val="1823801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DF3EF3-A6A3-864D-A56B-DD503777CFAF}" type="slidenum">
              <a:rPr lang="en-US"/>
              <a:pPr>
                <a:defRPr/>
              </a:pPr>
              <a:t>24</a:t>
            </a:fld>
            <a:endParaRPr lang="en-US"/>
          </a:p>
        </p:txBody>
      </p:sp>
    </p:spTree>
    <p:extLst>
      <p:ext uri="{BB962C8B-B14F-4D97-AF65-F5344CB8AC3E}">
        <p14:creationId xmlns:p14="http://schemas.microsoft.com/office/powerpoint/2010/main" val="2972188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DF3EF3-A6A3-864D-A56B-DD503777CFAF}" type="slidenum">
              <a:rPr lang="en-US" smtClean="0"/>
              <a:pPr>
                <a:defRPr/>
              </a:pPr>
              <a:t>27</a:t>
            </a:fld>
            <a:endParaRPr lang="en-US"/>
          </a:p>
        </p:txBody>
      </p:sp>
    </p:spTree>
    <p:extLst>
      <p:ext uri="{BB962C8B-B14F-4D97-AF65-F5344CB8AC3E}">
        <p14:creationId xmlns:p14="http://schemas.microsoft.com/office/powerpoint/2010/main" val="2265202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DF3EF3-A6A3-864D-A56B-DD503777CFAF}" type="slidenum">
              <a:rPr lang="en-US"/>
              <a:pPr>
                <a:defRPr/>
              </a:pPr>
              <a:t>31</a:t>
            </a:fld>
            <a:endParaRPr lang="en-US"/>
          </a:p>
        </p:txBody>
      </p:sp>
    </p:spTree>
    <p:extLst>
      <p:ext uri="{BB962C8B-B14F-4D97-AF65-F5344CB8AC3E}">
        <p14:creationId xmlns:p14="http://schemas.microsoft.com/office/powerpoint/2010/main" val="3288274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DF3EF3-A6A3-864D-A56B-DD503777CFAF}" type="slidenum">
              <a:rPr lang="en-US" smtClean="0"/>
              <a:pPr>
                <a:defRPr/>
              </a:pPr>
              <a:t>33</a:t>
            </a:fld>
            <a:endParaRPr lang="en-US"/>
          </a:p>
        </p:txBody>
      </p:sp>
    </p:spTree>
    <p:extLst>
      <p:ext uri="{BB962C8B-B14F-4D97-AF65-F5344CB8AC3E}">
        <p14:creationId xmlns:p14="http://schemas.microsoft.com/office/powerpoint/2010/main" val="253267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873AFD80-52E2-A940-A394-276416CE582F}" type="slidenum">
              <a:rPr lang="en-US" sz="1200"/>
              <a:pPr eaLnBrk="1" hangingPunct="1"/>
              <a:t>34</a:t>
            </a:fld>
            <a:endParaRPr lang="en-US" sz="1200"/>
          </a:p>
        </p:txBody>
      </p:sp>
    </p:spTree>
    <p:extLst>
      <p:ext uri="{BB962C8B-B14F-4D97-AF65-F5344CB8AC3E}">
        <p14:creationId xmlns:p14="http://schemas.microsoft.com/office/powerpoint/2010/main" val="2771637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EarthquakeCountry.org/disability</a:t>
            </a:r>
          </a:p>
          <a:p>
            <a:endParaRPr lang="en-US" dirty="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83" indent="-290493">
              <a:defRPr sz="2400">
                <a:solidFill>
                  <a:schemeClr val="tx1"/>
                </a:solidFill>
                <a:latin typeface="Arial" charset="0"/>
                <a:ea typeface="ＭＳ Ｐゴシック" charset="0"/>
              </a:defRPr>
            </a:lvl2pPr>
            <a:lvl3pPr marL="1161974" indent="-232395">
              <a:defRPr sz="2400">
                <a:solidFill>
                  <a:schemeClr val="tx1"/>
                </a:solidFill>
                <a:latin typeface="Arial" charset="0"/>
                <a:ea typeface="ＭＳ Ｐゴシック" charset="0"/>
              </a:defRPr>
            </a:lvl3pPr>
            <a:lvl4pPr marL="1626763" indent="-232395">
              <a:defRPr sz="2400">
                <a:solidFill>
                  <a:schemeClr val="tx1"/>
                </a:solidFill>
                <a:latin typeface="Arial" charset="0"/>
                <a:ea typeface="ＭＳ Ｐゴシック" charset="0"/>
              </a:defRPr>
            </a:lvl4pPr>
            <a:lvl5pPr marL="2091553" indent="-232395">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fld id="{38E75C52-9C36-A74C-84BA-55E120A643C3}" type="slidenum">
              <a:rPr lang="en-US" sz="1200"/>
              <a:pPr/>
              <a:t>38</a:t>
            </a:fld>
            <a:endParaRPr lang="en-US" sz="1200"/>
          </a:p>
        </p:txBody>
      </p:sp>
    </p:spTree>
    <p:extLst>
      <p:ext uri="{BB962C8B-B14F-4D97-AF65-F5344CB8AC3E}">
        <p14:creationId xmlns:p14="http://schemas.microsoft.com/office/powerpoint/2010/main" val="3859575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83" indent="-290493">
              <a:defRPr sz="2400">
                <a:solidFill>
                  <a:schemeClr val="tx1"/>
                </a:solidFill>
                <a:latin typeface="Arial" charset="0"/>
                <a:ea typeface="ＭＳ Ｐゴシック" charset="0"/>
              </a:defRPr>
            </a:lvl2pPr>
            <a:lvl3pPr marL="1161974" indent="-232395">
              <a:defRPr sz="2400">
                <a:solidFill>
                  <a:schemeClr val="tx1"/>
                </a:solidFill>
                <a:latin typeface="Arial" charset="0"/>
                <a:ea typeface="ＭＳ Ｐゴシック" charset="0"/>
              </a:defRPr>
            </a:lvl3pPr>
            <a:lvl4pPr marL="1626763" indent="-232395">
              <a:defRPr sz="2400">
                <a:solidFill>
                  <a:schemeClr val="tx1"/>
                </a:solidFill>
                <a:latin typeface="Arial" charset="0"/>
                <a:ea typeface="ＭＳ Ｐゴシック" charset="0"/>
              </a:defRPr>
            </a:lvl4pPr>
            <a:lvl5pPr marL="2091553" indent="-232395">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fld id="{38E75C52-9C36-A74C-84BA-55E120A643C3}" type="slidenum">
              <a:rPr lang="en-US" sz="1200"/>
              <a:pPr/>
              <a:t>39</a:t>
            </a:fld>
            <a:endParaRPr lang="en-US" sz="1200"/>
          </a:p>
        </p:txBody>
      </p:sp>
    </p:spTree>
    <p:extLst>
      <p:ext uri="{BB962C8B-B14F-4D97-AF65-F5344CB8AC3E}">
        <p14:creationId xmlns:p14="http://schemas.microsoft.com/office/powerpoint/2010/main" val="40579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83" indent="-290493">
              <a:defRPr sz="2400">
                <a:solidFill>
                  <a:schemeClr val="tx1"/>
                </a:solidFill>
                <a:latin typeface="Arial" charset="0"/>
                <a:ea typeface="ＭＳ Ｐゴシック" charset="0"/>
              </a:defRPr>
            </a:lvl2pPr>
            <a:lvl3pPr marL="1161974" indent="-232395">
              <a:defRPr sz="2400">
                <a:solidFill>
                  <a:schemeClr val="tx1"/>
                </a:solidFill>
                <a:latin typeface="Arial" charset="0"/>
                <a:ea typeface="ＭＳ Ｐゴシック" charset="0"/>
              </a:defRPr>
            </a:lvl3pPr>
            <a:lvl4pPr marL="1626763" indent="-232395">
              <a:defRPr sz="2400">
                <a:solidFill>
                  <a:schemeClr val="tx1"/>
                </a:solidFill>
                <a:latin typeface="Arial" charset="0"/>
                <a:ea typeface="ＭＳ Ｐゴシック" charset="0"/>
              </a:defRPr>
            </a:lvl4pPr>
            <a:lvl5pPr marL="2091553" indent="-232395">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fld id="{38E75C52-9C36-A74C-84BA-55E120A643C3}" type="slidenum">
              <a:rPr lang="en-US" sz="1200"/>
              <a:pPr/>
              <a:t>40</a:t>
            </a:fld>
            <a:endParaRPr lang="en-US" sz="1200"/>
          </a:p>
        </p:txBody>
      </p:sp>
    </p:spTree>
    <p:extLst>
      <p:ext uri="{BB962C8B-B14F-4D97-AF65-F5344CB8AC3E}">
        <p14:creationId xmlns:p14="http://schemas.microsoft.com/office/powerpoint/2010/main" val="124593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83" indent="-290493">
              <a:defRPr sz="2400">
                <a:solidFill>
                  <a:schemeClr val="tx1"/>
                </a:solidFill>
                <a:latin typeface="Arial" charset="0"/>
                <a:ea typeface="ＭＳ Ｐゴシック" charset="0"/>
              </a:defRPr>
            </a:lvl2pPr>
            <a:lvl3pPr marL="1161974" indent="-232395">
              <a:defRPr sz="2400">
                <a:solidFill>
                  <a:schemeClr val="tx1"/>
                </a:solidFill>
                <a:latin typeface="Arial" charset="0"/>
                <a:ea typeface="ＭＳ Ｐゴシック" charset="0"/>
              </a:defRPr>
            </a:lvl3pPr>
            <a:lvl4pPr marL="1626763" indent="-232395">
              <a:defRPr sz="2400">
                <a:solidFill>
                  <a:schemeClr val="tx1"/>
                </a:solidFill>
                <a:latin typeface="Arial" charset="0"/>
                <a:ea typeface="ＭＳ Ｐゴシック" charset="0"/>
              </a:defRPr>
            </a:lvl4pPr>
            <a:lvl5pPr marL="2091553" indent="-232395">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fld id="{38E75C52-9C36-A74C-84BA-55E120A643C3}" type="slidenum">
              <a:rPr lang="en-US" sz="1200"/>
              <a:pPr/>
              <a:t>41</a:t>
            </a:fld>
            <a:endParaRPr lang="en-US" sz="1200"/>
          </a:p>
        </p:txBody>
      </p:sp>
    </p:spTree>
    <p:extLst>
      <p:ext uri="{BB962C8B-B14F-4D97-AF65-F5344CB8AC3E}">
        <p14:creationId xmlns:p14="http://schemas.microsoft.com/office/powerpoint/2010/main" val="932948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9AD2040F-45FC-AD45-AA19-9C0F9434D9D8}" type="slidenum">
              <a:rPr lang="en-US" sz="1200"/>
              <a:pPr eaLnBrk="1" hangingPunct="1"/>
              <a:t>42</a:t>
            </a:fld>
            <a:endParaRPr lang="en-US" sz="1200"/>
          </a:p>
        </p:txBody>
      </p:sp>
    </p:spTree>
    <p:extLst>
      <p:ext uri="{BB962C8B-B14F-4D97-AF65-F5344CB8AC3E}">
        <p14:creationId xmlns:p14="http://schemas.microsoft.com/office/powerpoint/2010/main" val="11815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CF409A-2AB1-4FF6-AA5C-63EE0F1AE13E}" type="slidenum">
              <a:rPr lang="en-US" smtClean="0"/>
              <a:pPr/>
              <a:t>3</a:t>
            </a:fld>
            <a:endParaRPr lang="en-US" dirty="0"/>
          </a:p>
        </p:txBody>
      </p:sp>
      <p:sp>
        <p:nvSpPr>
          <p:cNvPr id="5" name="Header Placeholder 4"/>
          <p:cNvSpPr>
            <a:spLocks noGrp="1"/>
          </p:cNvSpPr>
          <p:nvPr>
            <p:ph type="hdr" sz="quarter" idx="11"/>
          </p:nvPr>
        </p:nvSpPr>
        <p:spPr/>
        <p:txBody>
          <a:bodyPr/>
          <a:lstStyle/>
          <a:p>
            <a:r>
              <a:rPr lang="en-US" dirty="0"/>
              <a:t>FEMA CERT Webinar PWD AFN July 15, 2015</a:t>
            </a:r>
          </a:p>
        </p:txBody>
      </p:sp>
    </p:spTree>
    <p:extLst>
      <p:ext uri="{BB962C8B-B14F-4D97-AF65-F5344CB8AC3E}">
        <p14:creationId xmlns:p14="http://schemas.microsoft.com/office/powerpoint/2010/main" val="3815425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37931725" indent="-37474525" defTabSz="93027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2D37B04F-4CA7-3443-B307-1C429C272203}" type="slidenum">
              <a:rPr lang="en-US" sz="1200"/>
              <a:pPr eaLnBrk="1" hangingPunct="1"/>
              <a:t>47</a:t>
            </a:fld>
            <a:endParaRPr lang="en-US" sz="1200"/>
          </a:p>
        </p:txBody>
      </p:sp>
    </p:spTree>
    <p:extLst>
      <p:ext uri="{BB962C8B-B14F-4D97-AF65-F5344CB8AC3E}">
        <p14:creationId xmlns:p14="http://schemas.microsoft.com/office/powerpoint/2010/main" val="670096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27574F9E-1CF6-5F46-8E43-7AC4C03A85E4}" type="slidenum">
              <a:rPr lang="en-US" sz="1200"/>
              <a:pPr eaLnBrk="1" hangingPunct="1"/>
              <a:t>48</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00428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63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750E0569-A639-B347-97B4-10064E34B8AB}" type="slidenum">
              <a:rPr lang="en-US" sz="1200"/>
              <a:pPr eaLnBrk="1" hangingPunct="1"/>
              <a:t>50</a:t>
            </a:fld>
            <a:endParaRPr lang="en-US" sz="1200"/>
          </a:p>
        </p:txBody>
      </p:sp>
    </p:spTree>
    <p:extLst>
      <p:ext uri="{BB962C8B-B14F-4D97-AF65-F5344CB8AC3E}">
        <p14:creationId xmlns:p14="http://schemas.microsoft.com/office/powerpoint/2010/main" val="1717613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t>
            </a:r>
            <a:r>
              <a:rPr lang="en-US" dirty="0" err="1"/>
              <a:t>Devylder</a:t>
            </a:r>
            <a:endParaRPr lang="en-US" dirty="0"/>
          </a:p>
        </p:txBody>
      </p:sp>
      <p:sp>
        <p:nvSpPr>
          <p:cNvPr id="4" name="Slide Number Placeholder 3"/>
          <p:cNvSpPr>
            <a:spLocks noGrp="1"/>
          </p:cNvSpPr>
          <p:nvPr>
            <p:ph type="sldNum" sz="quarter" idx="10"/>
          </p:nvPr>
        </p:nvSpPr>
        <p:spPr/>
        <p:txBody>
          <a:bodyPr/>
          <a:lstStyle/>
          <a:p>
            <a:pPr>
              <a:defRPr/>
            </a:pPr>
            <a:fld id="{82DF3EF3-A6A3-864D-A56B-DD503777CFAF}" type="slidenum">
              <a:rPr lang="en-US" smtClean="0"/>
              <a:pPr>
                <a:defRPr/>
              </a:pPr>
              <a:t>52</a:t>
            </a:fld>
            <a:endParaRPr lang="en-US"/>
          </a:p>
        </p:txBody>
      </p:sp>
    </p:spTree>
    <p:extLst>
      <p:ext uri="{BB962C8B-B14F-4D97-AF65-F5344CB8AC3E}">
        <p14:creationId xmlns:p14="http://schemas.microsoft.com/office/powerpoint/2010/main" val="3618360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DF3EF3-A6A3-864D-A56B-DD503777CFAF}" type="slidenum">
              <a:rPr lang="en-US" smtClean="0"/>
              <a:pPr>
                <a:defRPr/>
              </a:pPr>
              <a:t>55</a:t>
            </a:fld>
            <a:endParaRPr lang="en-US"/>
          </a:p>
        </p:txBody>
      </p:sp>
    </p:spTree>
    <p:extLst>
      <p:ext uri="{BB962C8B-B14F-4D97-AF65-F5344CB8AC3E}">
        <p14:creationId xmlns:p14="http://schemas.microsoft.com/office/powerpoint/2010/main" val="854698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a:p>
            <a:endParaRPr lang="en-US"/>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83" indent="-290493">
              <a:defRPr sz="2400">
                <a:solidFill>
                  <a:schemeClr val="tx1"/>
                </a:solidFill>
                <a:latin typeface="Arial" charset="0"/>
                <a:ea typeface="ＭＳ Ｐゴシック" charset="0"/>
              </a:defRPr>
            </a:lvl2pPr>
            <a:lvl3pPr marL="1161974" indent="-232395">
              <a:defRPr sz="2400">
                <a:solidFill>
                  <a:schemeClr val="tx1"/>
                </a:solidFill>
                <a:latin typeface="Arial" charset="0"/>
                <a:ea typeface="ＭＳ Ｐゴシック" charset="0"/>
              </a:defRPr>
            </a:lvl3pPr>
            <a:lvl4pPr marL="1626763" indent="-232395">
              <a:defRPr sz="2400">
                <a:solidFill>
                  <a:schemeClr val="tx1"/>
                </a:solidFill>
                <a:latin typeface="Arial" charset="0"/>
                <a:ea typeface="ＭＳ Ｐゴシック" charset="0"/>
              </a:defRPr>
            </a:lvl4pPr>
            <a:lvl5pPr marL="2091553" indent="-232395">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fld id="{5BAC404D-5C4E-CE40-9F5E-8E66D20D7BCA}" type="slidenum">
              <a:rPr lang="en-US" sz="1200"/>
              <a:pPr/>
              <a:t>60</a:t>
            </a:fld>
            <a:endParaRPr lang="en-US" sz="1200"/>
          </a:p>
        </p:txBody>
      </p:sp>
    </p:spTree>
    <p:extLst>
      <p:ext uri="{BB962C8B-B14F-4D97-AF65-F5344CB8AC3E}">
        <p14:creationId xmlns:p14="http://schemas.microsoft.com/office/powerpoint/2010/main" val="1233788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1A11EF83-E9DF-EB4A-BE47-A5D81ACFF045}" type="slidenum">
              <a:rPr lang="en-US" sz="1200"/>
              <a:pPr eaLnBrk="1" hangingPunct="1"/>
              <a:t>61</a:t>
            </a:fld>
            <a:endParaRPr lang="en-US" sz="1200"/>
          </a:p>
        </p:txBody>
      </p:sp>
    </p:spTree>
    <p:extLst>
      <p:ext uri="{BB962C8B-B14F-4D97-AF65-F5344CB8AC3E}">
        <p14:creationId xmlns:p14="http://schemas.microsoft.com/office/powerpoint/2010/main" val="15675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D531D7E-5BE2-8740-8F74-BAC3B491C4FA}" type="slidenum">
              <a:rPr lang="en-US"/>
              <a:pPr/>
              <a:t>8</a:t>
            </a:fld>
            <a:endParaRPr lang="en-US"/>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29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873AFD80-52E2-A940-A394-276416CE582F}" type="slidenum">
              <a:rPr lang="en-US" sz="1200"/>
              <a:pPr eaLnBrk="1" hangingPunct="1"/>
              <a:t>9</a:t>
            </a:fld>
            <a:endParaRPr lang="en-US" sz="1200"/>
          </a:p>
        </p:txBody>
      </p:sp>
    </p:spTree>
    <p:extLst>
      <p:ext uri="{BB962C8B-B14F-4D97-AF65-F5344CB8AC3E}">
        <p14:creationId xmlns:p14="http://schemas.microsoft.com/office/powerpoint/2010/main" val="170082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noTextEdit="1"/>
          </p:cNvSpPr>
          <p:nvPr>
            <p:ph type="sldImg"/>
          </p:nvPr>
        </p:nvSpPr>
        <p:spPr>
          <a:solidFill>
            <a:srgbClr val="FFFFFF"/>
          </a:solidFill>
          <a:ln/>
        </p:spPr>
      </p:sp>
      <p:sp>
        <p:nvSpPr>
          <p:cNvPr id="2969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31130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noTextEdit="1"/>
          </p:cNvSpPr>
          <p:nvPr>
            <p:ph type="sldImg"/>
          </p:nvPr>
        </p:nvSpPr>
        <p:spPr>
          <a:solidFill>
            <a:srgbClr val="FFFFFF"/>
          </a:solidFill>
          <a:ln/>
        </p:spPr>
      </p:sp>
      <p:sp>
        <p:nvSpPr>
          <p:cNvPr id="3379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69863" indent="-169863" eaLnBrk="1" hangingPunct="1"/>
            <a:endParaRPr lang="en-US">
              <a:latin typeface="Helvetica" charset="0"/>
              <a:ea typeface="ＭＳ Ｐゴシック" charset="0"/>
              <a:cs typeface="ＭＳ Ｐゴシック" charset="0"/>
              <a:sym typeface="Helvetica" charset="0"/>
            </a:endParaRPr>
          </a:p>
        </p:txBody>
      </p:sp>
    </p:spTree>
    <p:extLst>
      <p:ext uri="{BB962C8B-B14F-4D97-AF65-F5344CB8AC3E}">
        <p14:creationId xmlns:p14="http://schemas.microsoft.com/office/powerpoint/2010/main" val="59825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83" indent="-290493">
              <a:defRPr sz="2400">
                <a:solidFill>
                  <a:schemeClr val="tx1"/>
                </a:solidFill>
                <a:latin typeface="Arial" charset="0"/>
                <a:ea typeface="ＭＳ Ｐゴシック" charset="0"/>
              </a:defRPr>
            </a:lvl2pPr>
            <a:lvl3pPr marL="1161974" indent="-232395">
              <a:defRPr sz="2400">
                <a:solidFill>
                  <a:schemeClr val="tx1"/>
                </a:solidFill>
                <a:latin typeface="Arial" charset="0"/>
                <a:ea typeface="ＭＳ Ｐゴシック" charset="0"/>
              </a:defRPr>
            </a:lvl3pPr>
            <a:lvl4pPr marL="1626763" indent="-232395">
              <a:defRPr sz="2400">
                <a:solidFill>
                  <a:schemeClr val="tx1"/>
                </a:solidFill>
                <a:latin typeface="Arial" charset="0"/>
                <a:ea typeface="ＭＳ Ｐゴシック" charset="0"/>
              </a:defRPr>
            </a:lvl4pPr>
            <a:lvl5pPr marL="2091553" indent="-232395">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fld id="{ED7D1CB7-00E6-2B41-A09A-3E9F863031D3}" type="slidenum">
              <a:rPr lang="en-US" sz="1200"/>
              <a:pPr/>
              <a:t>12</a:t>
            </a:fld>
            <a:endParaRPr lang="en-US" sz="1200"/>
          </a:p>
        </p:txBody>
      </p:sp>
    </p:spTree>
    <p:extLst>
      <p:ext uri="{BB962C8B-B14F-4D97-AF65-F5344CB8AC3E}">
        <p14:creationId xmlns:p14="http://schemas.microsoft.com/office/powerpoint/2010/main" val="4154307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63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ea typeface="ＭＳ Ｐゴシック" charset="0"/>
                <a:cs typeface="ＭＳ Ｐゴシック" charset="0"/>
              </a:defRPr>
            </a:lvl1pPr>
            <a:lvl2pPr marL="742950" indent="-285750" defTabSz="930275" eaLnBrk="0" hangingPunct="0">
              <a:defRPr sz="3600">
                <a:solidFill>
                  <a:schemeClr val="tx1"/>
                </a:solidFill>
                <a:latin typeface="Arial" charset="0"/>
                <a:ea typeface="ＭＳ Ｐゴシック" charset="0"/>
              </a:defRPr>
            </a:lvl2pPr>
            <a:lvl3pPr marL="1143000" indent="-228600" defTabSz="930275" eaLnBrk="0" hangingPunct="0">
              <a:defRPr sz="3600">
                <a:solidFill>
                  <a:schemeClr val="tx1"/>
                </a:solidFill>
                <a:latin typeface="Arial" charset="0"/>
                <a:ea typeface="ＭＳ Ｐゴシック" charset="0"/>
              </a:defRPr>
            </a:lvl3pPr>
            <a:lvl4pPr marL="1600200" indent="-228600" defTabSz="930275" eaLnBrk="0" hangingPunct="0">
              <a:defRPr sz="3600">
                <a:solidFill>
                  <a:schemeClr val="tx1"/>
                </a:solidFill>
                <a:latin typeface="Arial" charset="0"/>
                <a:ea typeface="ＭＳ Ｐゴシック" charset="0"/>
              </a:defRPr>
            </a:lvl4pPr>
            <a:lvl5pPr marL="2057400" indent="-228600" defTabSz="930275" eaLnBrk="0" hangingPunct="0">
              <a:defRPr sz="36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36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36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36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fld id="{750E0569-A639-B347-97B4-10064E34B8AB}" type="slidenum">
              <a:rPr lang="en-US" sz="1200"/>
              <a:pPr eaLnBrk="1" hangingPunct="1"/>
              <a:t>13</a:t>
            </a:fld>
            <a:endParaRPr lang="en-US" sz="1200"/>
          </a:p>
        </p:txBody>
      </p:sp>
    </p:spTree>
    <p:extLst>
      <p:ext uri="{BB962C8B-B14F-4D97-AF65-F5344CB8AC3E}">
        <p14:creationId xmlns:p14="http://schemas.microsoft.com/office/powerpoint/2010/main" val="162151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68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5"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76A759EC-C639-4945-92BA-EC3A23363AAF}" type="slidenum">
              <a:rPr lang="en-US"/>
              <a:pPr>
                <a:defRPr/>
              </a:pPr>
              <a:t>‹#›</a:t>
            </a:fld>
            <a:endParaRPr lang="en-US"/>
          </a:p>
        </p:txBody>
      </p:sp>
    </p:spTree>
    <p:extLst>
      <p:ext uri="{BB962C8B-B14F-4D97-AF65-F5344CB8AC3E}">
        <p14:creationId xmlns:p14="http://schemas.microsoft.com/office/powerpoint/2010/main" val="197347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5"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B17A9779-9FC6-FD45-A556-1D89C398F21B}" type="slidenum">
              <a:rPr lang="en-US"/>
              <a:pPr>
                <a:defRPr/>
              </a:pPr>
              <a:t>‹#›</a:t>
            </a:fld>
            <a:endParaRPr lang="en-US"/>
          </a:p>
        </p:txBody>
      </p:sp>
    </p:spTree>
    <p:extLst>
      <p:ext uri="{BB962C8B-B14F-4D97-AF65-F5344CB8AC3E}">
        <p14:creationId xmlns:p14="http://schemas.microsoft.com/office/powerpoint/2010/main" val="420294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5"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356EC89E-D3E0-9E48-B9D0-E35E9C4655F9}" type="slidenum">
              <a:rPr lang="en-US"/>
              <a:pPr>
                <a:defRPr/>
              </a:pPr>
              <a:t>‹#›</a:t>
            </a:fld>
            <a:endParaRPr lang="en-US"/>
          </a:p>
        </p:txBody>
      </p:sp>
    </p:spTree>
    <p:extLst>
      <p:ext uri="{BB962C8B-B14F-4D97-AF65-F5344CB8AC3E}">
        <p14:creationId xmlns:p14="http://schemas.microsoft.com/office/powerpoint/2010/main" val="250522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Click to edit Master title style</a:t>
            </a:r>
          </a:p>
        </p:txBody>
      </p:sp>
      <p:sp>
        <p:nvSpPr>
          <p:cNvPr id="3" name="Text Placeholder 2"/>
          <p:cNvSpPr>
            <a:spLocks noGrp="1"/>
          </p:cNvSpPr>
          <p:nvPr>
            <p:ph type="body" sz="half" idx="1"/>
          </p:nvPr>
        </p:nvSpPr>
        <p:spPr>
          <a:xfrm>
            <a:off x="457200" y="1447800"/>
            <a:ext cx="82296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 y="3429000"/>
            <a:ext cx="82296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7"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62C04CE2-BCA5-EC4A-8098-FDC9CEDA05D6}" type="slidenum">
              <a:rPr lang="en-US"/>
              <a:pPr>
                <a:defRPr/>
              </a:pPr>
              <a:t>‹#›</a:t>
            </a:fld>
            <a:endParaRPr lang="en-US"/>
          </a:p>
        </p:txBody>
      </p:sp>
    </p:spTree>
    <p:extLst>
      <p:ext uri="{BB962C8B-B14F-4D97-AF65-F5344CB8AC3E}">
        <p14:creationId xmlns:p14="http://schemas.microsoft.com/office/powerpoint/2010/main" val="395861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7"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B6C24384-59EA-504A-8D4D-EBB03A6EEAE2}" type="slidenum">
              <a:rPr lang="en-US"/>
              <a:pPr>
                <a:defRPr/>
              </a:pPr>
              <a:t>‹#›</a:t>
            </a:fld>
            <a:endParaRPr lang="en-US"/>
          </a:p>
        </p:txBody>
      </p:sp>
    </p:spTree>
    <p:extLst>
      <p:ext uri="{BB962C8B-B14F-4D97-AF65-F5344CB8AC3E}">
        <p14:creationId xmlns:p14="http://schemas.microsoft.com/office/powerpoint/2010/main" val="188230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05600" y="-76200"/>
            <a:ext cx="2438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jonpaul\Desktop\header_water.png"/>
          <p:cNvPicPr>
            <a:picLocks noChangeAspect="1" noChangeArrowheads="1"/>
          </p:cNvPicPr>
          <p:nvPr userDrawn="1"/>
        </p:nvPicPr>
        <p:blipFill>
          <a:blip r:embed="rId3" cstate="screen">
            <a:duotone>
              <a:srgbClr val="F95D00"/>
              <a:srgbClr val="FFF1C1"/>
            </a:duotone>
            <a:lum bright="-4000" contrast="3000"/>
            <a:extLst>
              <a:ext uri="{28A0092B-C50C-407E-A947-70E740481C1C}">
                <a14:useLocalDpi xmlns:a14="http://schemas.microsoft.com/office/drawing/2010/main"/>
              </a:ext>
            </a:extLst>
          </a:blip>
          <a:srcRect r="20166" b="2042"/>
          <a:stretch>
            <a:fillRect/>
          </a:stretch>
        </p:blipFill>
        <p:spPr bwMode="auto">
          <a:xfrm>
            <a:off x="0" y="0"/>
            <a:ext cx="7315200" cy="914400"/>
          </a:xfrm>
          <a:prstGeom prst="rect">
            <a:avLst/>
          </a:prstGeom>
          <a:noFill/>
          <a:ln w="9525">
            <a:noFill/>
            <a:miter lim="800000"/>
            <a:headEnd/>
            <a:tailEnd/>
          </a:ln>
        </p:spPr>
      </p:pic>
      <p:sp>
        <p:nvSpPr>
          <p:cNvPr id="5" name="TextBox 19"/>
          <p:cNvSpPr txBox="1">
            <a:spLocks noChangeArrowheads="1"/>
          </p:cNvSpPr>
          <p:nvPr userDrawn="1"/>
        </p:nvSpPr>
        <p:spPr bwMode="auto">
          <a:xfrm>
            <a:off x="76200" y="42863"/>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defRPr/>
            </a:pPr>
            <a:r>
              <a:rPr lang="en-US" sz="1600" b="1">
                <a:solidFill>
                  <a:schemeClr val="bg1"/>
                </a:solidFill>
              </a:rPr>
              <a:t>PREPAREDNESS</a:t>
            </a:r>
            <a:br>
              <a:rPr lang="en-US" sz="2400" b="1">
                <a:solidFill>
                  <a:schemeClr val="bg1"/>
                </a:solidFill>
              </a:rPr>
            </a:br>
            <a:r>
              <a:rPr lang="en-US" sz="2400" b="1">
                <a:solidFill>
                  <a:srgbClr val="FFFFFF"/>
                </a:solidFill>
              </a:rPr>
              <a:t>Conduct Trainings &amp; Drills</a:t>
            </a:r>
          </a:p>
        </p:txBody>
      </p:sp>
      <p:sp>
        <p:nvSpPr>
          <p:cNvPr id="2" name="Title 1"/>
          <p:cNvSpPr>
            <a:spLocks noGrp="1"/>
          </p:cNvSpPr>
          <p:nvPr>
            <p:ph type="title"/>
          </p:nvPr>
        </p:nvSpPr>
        <p:spPr>
          <a:xfrm>
            <a:off x="457200" y="1143000"/>
            <a:ext cx="8458200" cy="381000"/>
          </a:xfrm>
        </p:spPr>
        <p:txBody>
          <a:bodyPr anchor="t"/>
          <a:lstStyle>
            <a:lvl1pPr marL="0" marR="0" indent="0" algn="l" defTabSz="914400" rtl="0" eaLnBrk="0" fontAlgn="base" latinLnBrk="0" hangingPunct="0">
              <a:lnSpc>
                <a:spcPct val="100000"/>
              </a:lnSpc>
              <a:spcBef>
                <a:spcPct val="0"/>
              </a:spcBef>
              <a:spcAft>
                <a:spcPct val="0"/>
              </a:spcAft>
              <a:buClrTx/>
              <a:buSzTx/>
              <a:buFontTx/>
              <a:buNone/>
              <a:tabLst/>
              <a:defRPr lang="en-US" sz="4000" b="1" baseline="30000" smtClean="0"/>
            </a:lvl1pPr>
            <a:lvl2pPr>
              <a:defRPr sz="4400"/>
            </a:lvl2pPr>
          </a:lstStyle>
          <a:p>
            <a:pPr lvl="0"/>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088918-5F73-B548-9163-7A921F7D78E6}" type="datetime1">
              <a:rPr lang="en-US"/>
              <a:pPr>
                <a:defRPr/>
              </a:pPr>
              <a:t>12/23/2019</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ＭＳ Ｐゴシック" pitchFamily="34" charset="-128"/>
              </a:defRPr>
            </a:lvl1pPr>
          </a:lstStyle>
          <a:p>
            <a:pPr>
              <a:defRPr/>
            </a:pPr>
            <a:endParaRPr lang="en-US"/>
          </a:p>
        </p:txBody>
      </p:sp>
      <p:sp>
        <p:nvSpPr>
          <p:cNvPr id="8" name="Slide Number Placeholder 5"/>
          <p:cNvSpPr>
            <a:spLocks noGrp="1"/>
          </p:cNvSpPr>
          <p:nvPr>
            <p:ph type="sldNum" sz="quarter" idx="12"/>
          </p:nvPr>
        </p:nvSpPr>
        <p:spPr>
          <a:xfrm>
            <a:off x="7010400" y="64770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32A9F0-8652-9546-A0B5-1FEE70AD22A5}" type="slidenum">
              <a:rPr lang="en-US"/>
              <a:pPr>
                <a:defRPr/>
              </a:pPr>
              <a:t>‹#›</a:t>
            </a:fld>
            <a:endParaRPr lang="en-US"/>
          </a:p>
        </p:txBody>
      </p:sp>
    </p:spTree>
    <p:extLst>
      <p:ext uri="{BB962C8B-B14F-4D97-AF65-F5344CB8AC3E}">
        <p14:creationId xmlns:p14="http://schemas.microsoft.com/office/powerpoint/2010/main" val="447520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685800" y="6248400"/>
            <a:ext cx="1905000" cy="457200"/>
          </a:xfrm>
          <a:prstGeom prst="rect">
            <a:avLst/>
          </a:prstGeom>
        </p:spPr>
        <p:txBody>
          <a:bodyPr vert="horz" wrap="square" lIns="91432" tIns="45716" rIns="91432" bIns="45716" numCol="1" anchor="t" anchorCtr="0" compatLnSpc="1">
            <a:prstTxWarp prst="textNoShape">
              <a:avLst/>
            </a:prstTxWarp>
          </a:bodyPr>
          <a:lstStyle>
            <a:lvl1pPr>
              <a:defRPr>
                <a:latin typeface="Arial" pitchFamily="-109" charset="0"/>
                <a:ea typeface="ＭＳ Ｐゴシック" pitchFamily="64" charset="-128"/>
                <a:cs typeface="ＭＳ Ｐゴシック" pitchFamily="64" charset="-128"/>
              </a:defRPr>
            </a:lvl1pPr>
          </a:lstStyle>
          <a:p>
            <a:pPr>
              <a:defRPr/>
            </a:pPr>
            <a:endParaRPr lang="en-US"/>
          </a:p>
        </p:txBody>
      </p:sp>
      <p:sp>
        <p:nvSpPr>
          <p:cNvPr id="4" name="Footer Placeholder 3"/>
          <p:cNvSpPr>
            <a:spLocks noGrp="1" noChangeArrowheads="1"/>
          </p:cNvSpPr>
          <p:nvPr>
            <p:ph type="ftr" sz="quarter" idx="11"/>
          </p:nvPr>
        </p:nvSpPr>
        <p:spPr>
          <a:xfrm>
            <a:off x="3124200" y="6248400"/>
            <a:ext cx="2895600" cy="457200"/>
          </a:xfrm>
          <a:prstGeom prst="rect">
            <a:avLst/>
          </a:prstGeom>
        </p:spPr>
        <p:txBody>
          <a:bodyPr vert="horz" wrap="square" lIns="91432" tIns="45716" rIns="91432" bIns="45716" numCol="1" anchor="t" anchorCtr="0" compatLnSpc="1">
            <a:prstTxWarp prst="textNoShape">
              <a:avLst/>
            </a:prstTxWarp>
          </a:bodyPr>
          <a:lstStyle>
            <a:lvl1pPr>
              <a:defRPr>
                <a:latin typeface="Arial" pitchFamily="-109" charset="0"/>
                <a:ea typeface="ＭＳ Ｐゴシック" pitchFamily="64" charset="-128"/>
                <a:cs typeface="ＭＳ Ｐゴシック" pitchFamily="64" charset="-128"/>
              </a:defRPr>
            </a:lvl1pPr>
          </a:lstStyle>
          <a:p>
            <a:pPr>
              <a:defRPr/>
            </a:pPr>
            <a:endParaRPr lang="en-US"/>
          </a:p>
        </p:txBody>
      </p:sp>
      <p:sp>
        <p:nvSpPr>
          <p:cNvPr id="5" name="Slide Number Placeholder 4"/>
          <p:cNvSpPr>
            <a:spLocks noGrp="1" noChangeArrowheads="1"/>
          </p:cNvSpPr>
          <p:nvPr>
            <p:ph type="sldNum" sz="quarter" idx="12"/>
          </p:nvPr>
        </p:nvSpPr>
        <p:spPr>
          <a:xfrm>
            <a:off x="6553200" y="6248400"/>
            <a:ext cx="1905000" cy="457200"/>
          </a:xfrm>
          <a:prstGeom prst="rect">
            <a:avLst/>
          </a:prstGeom>
        </p:spPr>
        <p:txBody>
          <a:bodyPr vert="horz" wrap="square" lIns="91432" tIns="45716" rIns="91432" bIns="45716" numCol="1" anchor="t" anchorCtr="0" compatLnSpc="1">
            <a:prstTxWarp prst="textNoShape">
              <a:avLst/>
            </a:prstTxWarp>
          </a:bodyPr>
          <a:lstStyle>
            <a:lvl1pPr>
              <a:defRPr/>
            </a:lvl1pPr>
          </a:lstStyle>
          <a:p>
            <a:fld id="{F2BDB3BA-8CA6-C047-A55E-7105B076C8F4}" type="slidenum">
              <a:rPr lang="en-US"/>
              <a:pPr/>
              <a:t>‹#›</a:t>
            </a:fld>
            <a:endParaRPr lang="en-US"/>
          </a:p>
        </p:txBody>
      </p:sp>
    </p:spTree>
    <p:extLst>
      <p:ext uri="{BB962C8B-B14F-4D97-AF65-F5344CB8AC3E}">
        <p14:creationId xmlns:p14="http://schemas.microsoft.com/office/powerpoint/2010/main" val="4245579367"/>
      </p:ext>
    </p:extLst>
  </p:cSld>
  <p:clrMapOvr>
    <a:masterClrMapping/>
  </p:clrMapOvr>
  <p:transition spd="slow" advTm="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63DFFB-47C7-C649-8ACB-F093DF2A5D15}" type="datetimeFigureOut">
              <a:rPr lang="en-US" smtClean="0"/>
              <a:t>12/23/2019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0C3C1F-E9F7-0A4D-AAE6-6609C4C124B3}" type="slidenum">
              <a:rPr lang="en-US" smtClean="0"/>
              <a:t>‹#›</a:t>
            </a:fld>
            <a:endParaRPr lang="en-US"/>
          </a:p>
        </p:txBody>
      </p:sp>
    </p:spTree>
    <p:extLst>
      <p:ext uri="{BB962C8B-B14F-4D97-AF65-F5344CB8AC3E}">
        <p14:creationId xmlns:p14="http://schemas.microsoft.com/office/powerpoint/2010/main" val="263158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fld id="{0E0B5CEC-FE33-A749-833B-06F48EC602D3}" type="slidenum">
              <a:rPr lang="en-US"/>
              <a:pPr/>
              <a:t>‹#›</a:t>
            </a:fld>
            <a:endParaRPr lang="en-US"/>
          </a:p>
        </p:txBody>
      </p:sp>
    </p:spTree>
    <p:extLst>
      <p:ext uri="{BB962C8B-B14F-4D97-AF65-F5344CB8AC3E}">
        <p14:creationId xmlns:p14="http://schemas.microsoft.com/office/powerpoint/2010/main" val="388998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5"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59F1D966-2EE6-6745-81D2-6F1453E61BDE}" type="slidenum">
              <a:rPr lang="en-US"/>
              <a:pPr>
                <a:defRPr/>
              </a:pPr>
              <a:t>‹#›</a:t>
            </a:fld>
            <a:endParaRPr lang="en-US"/>
          </a:p>
        </p:txBody>
      </p:sp>
    </p:spTree>
    <p:extLst>
      <p:ext uri="{BB962C8B-B14F-4D97-AF65-F5344CB8AC3E}">
        <p14:creationId xmlns:p14="http://schemas.microsoft.com/office/powerpoint/2010/main" val="290260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587" indent="0">
              <a:buNone/>
              <a:defRPr sz="1800"/>
            </a:lvl2pPr>
            <a:lvl3pPr marL="913178" indent="0">
              <a:buNone/>
              <a:defRPr sz="1600"/>
            </a:lvl3pPr>
            <a:lvl4pPr marL="1369763" indent="0">
              <a:buNone/>
              <a:defRPr sz="1400"/>
            </a:lvl4pPr>
            <a:lvl5pPr marL="1826355" indent="0">
              <a:buNone/>
              <a:defRPr sz="1400"/>
            </a:lvl5pPr>
            <a:lvl6pPr marL="2282946" indent="0">
              <a:buNone/>
              <a:defRPr sz="1400"/>
            </a:lvl6pPr>
            <a:lvl7pPr marL="2739534" indent="0">
              <a:buNone/>
              <a:defRPr sz="1400"/>
            </a:lvl7pPr>
            <a:lvl8pPr marL="3196125" indent="0">
              <a:buNone/>
              <a:defRPr sz="1400"/>
            </a:lvl8pPr>
            <a:lvl9pPr marL="3652715"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5"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F58CE831-CB22-9647-A78A-A28DCDE0F6DC}" type="slidenum">
              <a:rPr lang="en-US"/>
              <a:pPr>
                <a:defRPr/>
              </a:pPr>
              <a:t>‹#›</a:t>
            </a:fld>
            <a:endParaRPr lang="en-US"/>
          </a:p>
        </p:txBody>
      </p:sp>
    </p:spTree>
    <p:extLst>
      <p:ext uri="{BB962C8B-B14F-4D97-AF65-F5344CB8AC3E}">
        <p14:creationId xmlns:p14="http://schemas.microsoft.com/office/powerpoint/2010/main" val="33926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7"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45C2127A-A933-1748-BAAC-45AE9D3E9583}" type="slidenum">
              <a:rPr lang="en-US"/>
              <a:pPr>
                <a:defRPr/>
              </a:pPr>
              <a:t>‹#›</a:t>
            </a:fld>
            <a:endParaRPr lang="en-US"/>
          </a:p>
        </p:txBody>
      </p:sp>
    </p:spTree>
    <p:extLst>
      <p:ext uri="{BB962C8B-B14F-4D97-AF65-F5344CB8AC3E}">
        <p14:creationId xmlns:p14="http://schemas.microsoft.com/office/powerpoint/2010/main" val="91670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587" indent="0">
              <a:buNone/>
              <a:defRPr sz="2000" b="1"/>
            </a:lvl2pPr>
            <a:lvl3pPr marL="913178" indent="0">
              <a:buNone/>
              <a:defRPr sz="1800" b="1"/>
            </a:lvl3pPr>
            <a:lvl4pPr marL="1369763" indent="0">
              <a:buNone/>
              <a:defRPr sz="1600" b="1"/>
            </a:lvl4pPr>
            <a:lvl5pPr marL="1826355" indent="0">
              <a:buNone/>
              <a:defRPr sz="1600" b="1"/>
            </a:lvl5pPr>
            <a:lvl6pPr marL="2282946" indent="0">
              <a:buNone/>
              <a:defRPr sz="1600" b="1"/>
            </a:lvl6pPr>
            <a:lvl7pPr marL="2739534" indent="0">
              <a:buNone/>
              <a:defRPr sz="1600" b="1"/>
            </a:lvl7pPr>
            <a:lvl8pPr marL="3196125" indent="0">
              <a:buNone/>
              <a:defRPr sz="1600" b="1"/>
            </a:lvl8pPr>
            <a:lvl9pPr marL="365271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400" b="1"/>
            </a:lvl1pPr>
            <a:lvl2pPr marL="456587" indent="0">
              <a:buNone/>
              <a:defRPr sz="2000" b="1"/>
            </a:lvl2pPr>
            <a:lvl3pPr marL="913178" indent="0">
              <a:buNone/>
              <a:defRPr sz="1800" b="1"/>
            </a:lvl3pPr>
            <a:lvl4pPr marL="1369763" indent="0">
              <a:buNone/>
              <a:defRPr sz="1600" b="1"/>
            </a:lvl4pPr>
            <a:lvl5pPr marL="1826355" indent="0">
              <a:buNone/>
              <a:defRPr sz="1600" b="1"/>
            </a:lvl5pPr>
            <a:lvl6pPr marL="2282946" indent="0">
              <a:buNone/>
              <a:defRPr sz="1600" b="1"/>
            </a:lvl6pPr>
            <a:lvl7pPr marL="2739534" indent="0">
              <a:buNone/>
              <a:defRPr sz="1600" b="1"/>
            </a:lvl7pPr>
            <a:lvl8pPr marL="3196125" indent="0">
              <a:buNone/>
              <a:defRPr sz="1600" b="1"/>
            </a:lvl8pPr>
            <a:lvl9pPr marL="36527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8"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9"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733D7E61-E794-0F4F-B27E-CF909B5FE1A4}" type="slidenum">
              <a:rPr lang="en-US"/>
              <a:pPr>
                <a:defRPr/>
              </a:pPr>
              <a:t>‹#›</a:t>
            </a:fld>
            <a:endParaRPr lang="en-US"/>
          </a:p>
        </p:txBody>
      </p:sp>
    </p:spTree>
    <p:extLst>
      <p:ext uri="{BB962C8B-B14F-4D97-AF65-F5344CB8AC3E}">
        <p14:creationId xmlns:p14="http://schemas.microsoft.com/office/powerpoint/2010/main" val="273416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4"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5"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B6DC2CF5-7BCD-8B49-9291-731F90863D53}" type="slidenum">
              <a:rPr lang="en-US"/>
              <a:pPr>
                <a:defRPr/>
              </a:pPr>
              <a:t>‹#›</a:t>
            </a:fld>
            <a:endParaRPr lang="en-US"/>
          </a:p>
        </p:txBody>
      </p:sp>
    </p:spTree>
    <p:extLst>
      <p:ext uri="{BB962C8B-B14F-4D97-AF65-F5344CB8AC3E}">
        <p14:creationId xmlns:p14="http://schemas.microsoft.com/office/powerpoint/2010/main" val="128210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3"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4"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34C4548D-5724-D843-8380-8EDF27FFF423}" type="slidenum">
              <a:rPr lang="en-US"/>
              <a:pPr>
                <a:defRPr/>
              </a:pPr>
              <a:t>‹#›</a:t>
            </a:fld>
            <a:endParaRPr lang="en-US"/>
          </a:p>
        </p:txBody>
      </p:sp>
    </p:spTree>
    <p:extLst>
      <p:ext uri="{BB962C8B-B14F-4D97-AF65-F5344CB8AC3E}">
        <p14:creationId xmlns:p14="http://schemas.microsoft.com/office/powerpoint/2010/main" val="21845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13"/>
            <a:ext cx="3008313" cy="4691063"/>
          </a:xfrm>
        </p:spPr>
        <p:txBody>
          <a:bodyPr/>
          <a:lstStyle>
            <a:lvl1pPr marL="0" indent="0">
              <a:buNone/>
              <a:defRPr sz="1400"/>
            </a:lvl1pPr>
            <a:lvl2pPr marL="456587" indent="0">
              <a:buNone/>
              <a:defRPr sz="1200"/>
            </a:lvl2pPr>
            <a:lvl3pPr marL="913178" indent="0">
              <a:buNone/>
              <a:defRPr sz="1000"/>
            </a:lvl3pPr>
            <a:lvl4pPr marL="1369763" indent="0">
              <a:buNone/>
              <a:defRPr sz="900"/>
            </a:lvl4pPr>
            <a:lvl5pPr marL="1826355" indent="0">
              <a:buNone/>
              <a:defRPr sz="900"/>
            </a:lvl5pPr>
            <a:lvl6pPr marL="2282946" indent="0">
              <a:buNone/>
              <a:defRPr sz="900"/>
            </a:lvl6pPr>
            <a:lvl7pPr marL="2739534" indent="0">
              <a:buNone/>
              <a:defRPr sz="900"/>
            </a:lvl7pPr>
            <a:lvl8pPr marL="3196125" indent="0">
              <a:buNone/>
              <a:defRPr sz="900"/>
            </a:lvl8pPr>
            <a:lvl9pPr marL="3652715"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7"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15886EE5-794F-8E40-9537-7F58F9690DC1}" type="slidenum">
              <a:rPr lang="en-US"/>
              <a:pPr>
                <a:defRPr/>
              </a:pPr>
              <a:t>‹#›</a:t>
            </a:fld>
            <a:endParaRPr lang="en-US"/>
          </a:p>
        </p:txBody>
      </p:sp>
    </p:spTree>
    <p:extLst>
      <p:ext uri="{BB962C8B-B14F-4D97-AF65-F5344CB8AC3E}">
        <p14:creationId xmlns:p14="http://schemas.microsoft.com/office/powerpoint/2010/main" val="107187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7" indent="0">
              <a:buNone/>
              <a:defRPr sz="2800"/>
            </a:lvl2pPr>
            <a:lvl3pPr marL="913178" indent="0">
              <a:buNone/>
              <a:defRPr sz="2400"/>
            </a:lvl3pPr>
            <a:lvl4pPr marL="1369763" indent="0">
              <a:buNone/>
              <a:defRPr sz="2000"/>
            </a:lvl4pPr>
            <a:lvl5pPr marL="1826355" indent="0">
              <a:buNone/>
              <a:defRPr sz="2000"/>
            </a:lvl5pPr>
            <a:lvl6pPr marL="2282946" indent="0">
              <a:buNone/>
              <a:defRPr sz="2000"/>
            </a:lvl6pPr>
            <a:lvl7pPr marL="2739534" indent="0">
              <a:buNone/>
              <a:defRPr sz="2000"/>
            </a:lvl7pPr>
            <a:lvl8pPr marL="3196125" indent="0">
              <a:buNone/>
              <a:defRPr sz="2000"/>
            </a:lvl8pPr>
            <a:lvl9pPr marL="3652715" indent="0">
              <a:buNone/>
              <a:defRPr sz="2000"/>
            </a:lvl9pPr>
          </a:lstStyle>
          <a:p>
            <a:pPr lvl="0"/>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587" indent="0">
              <a:buNone/>
              <a:defRPr sz="1200"/>
            </a:lvl2pPr>
            <a:lvl3pPr marL="913178" indent="0">
              <a:buNone/>
              <a:defRPr sz="1000"/>
            </a:lvl3pPr>
            <a:lvl4pPr marL="1369763" indent="0">
              <a:buNone/>
              <a:defRPr sz="900"/>
            </a:lvl4pPr>
            <a:lvl5pPr marL="1826355" indent="0">
              <a:buNone/>
              <a:defRPr sz="900"/>
            </a:lvl5pPr>
            <a:lvl6pPr marL="2282946" indent="0">
              <a:buNone/>
              <a:defRPr sz="900"/>
            </a:lvl6pPr>
            <a:lvl7pPr marL="2739534" indent="0">
              <a:buNone/>
              <a:defRPr sz="900"/>
            </a:lvl7pPr>
            <a:lvl8pPr marL="3196125" indent="0">
              <a:buNone/>
              <a:defRPr sz="900"/>
            </a:lvl8pPr>
            <a:lvl9pPr marL="3652715"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xfrm>
            <a:off x="457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6" name="Rectangle 25"/>
          <p:cNvSpPr>
            <a:spLocks noGrp="1" noChangeArrowheads="1"/>
          </p:cNvSpPr>
          <p:nvPr>
            <p:ph type="ftr" sz="quarter" idx="11"/>
          </p:nvPr>
        </p:nvSpPr>
        <p:spPr>
          <a:xfrm>
            <a:off x="3124200" y="6248400"/>
            <a:ext cx="2895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atin typeface="Arial" charset="0"/>
                <a:ea typeface="ＭＳ Ｐゴシック" pitchFamily="34" charset="-128"/>
                <a:cs typeface="ＭＳ Ｐゴシック" pitchFamily="34" charset="-128"/>
              </a:defRPr>
            </a:lvl1pPr>
          </a:lstStyle>
          <a:p>
            <a:pPr>
              <a:defRPr/>
            </a:pPr>
            <a:endParaRPr lang="en-US"/>
          </a:p>
        </p:txBody>
      </p:sp>
      <p:sp>
        <p:nvSpPr>
          <p:cNvPr id="7" name="Rectangle 26"/>
          <p:cNvSpPr>
            <a:spLocks noGrp="1" noChangeArrowheads="1"/>
          </p:cNvSpPr>
          <p:nvPr>
            <p:ph type="sldNum" sz="quarter" idx="12"/>
          </p:nvPr>
        </p:nvSpPr>
        <p:spPr>
          <a:xfrm>
            <a:off x="6553200" y="6248400"/>
            <a:ext cx="2133600" cy="457200"/>
          </a:xfrm>
          <a:prstGeom prst="rect">
            <a:avLst/>
          </a:prstGeom>
        </p:spPr>
        <p:txBody>
          <a:bodyPr vert="horz" wrap="square" lIns="91316" tIns="45658" rIns="91316" bIns="45658" numCol="1" anchor="t" anchorCtr="0" compatLnSpc="1">
            <a:prstTxWarp prst="textNoShape">
              <a:avLst/>
            </a:prstTxWarp>
          </a:bodyPr>
          <a:lstStyle>
            <a:lvl1pPr eaLnBrk="0" hangingPunct="0">
              <a:defRPr/>
            </a:lvl1pPr>
          </a:lstStyle>
          <a:p>
            <a:pPr>
              <a:defRPr/>
            </a:pPr>
            <a:fld id="{538F9A3C-210E-6842-BB71-0130840C842C}" type="slidenum">
              <a:rPr lang="en-US"/>
              <a:pPr>
                <a:defRPr/>
              </a:pPr>
              <a:t>‹#›</a:t>
            </a:fld>
            <a:endParaRPr lang="en-US"/>
          </a:p>
        </p:txBody>
      </p:sp>
    </p:spTree>
    <p:extLst>
      <p:ext uri="{BB962C8B-B14F-4D97-AF65-F5344CB8AC3E}">
        <p14:creationId xmlns:p14="http://schemas.microsoft.com/office/powerpoint/2010/main" val="11127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6000">
              <a:srgbClr val="C2D1E4"/>
            </a:gs>
            <a:gs pos="100000">
              <a:srgbClr val="000000"/>
            </a:gs>
            <a:gs pos="99000">
              <a:schemeClr val="tx1"/>
            </a:gs>
          </a:gsLst>
          <a:lin ang="16200000" scaled="0"/>
          <a:tileRect/>
        </a:gra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16" tIns="45658" rIns="91316" bIns="4565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6"/>
          <p:cNvSpPr>
            <a:spLocks noChangeArrowheads="1"/>
          </p:cNvSpPr>
          <p:nvPr userDrawn="1"/>
        </p:nvSpPr>
        <p:spPr bwMode="auto">
          <a:xfrm>
            <a:off x="0" y="0"/>
            <a:ext cx="9144000" cy="914400"/>
          </a:xfrm>
          <a:prstGeom prst="rect">
            <a:avLst/>
          </a:prstGeom>
          <a:solidFill>
            <a:srgbClr val="0E4780"/>
          </a:solidFill>
          <a:ln>
            <a:solidFill>
              <a:srgbClr val="0E4782"/>
            </a:solidFill>
          </a:ln>
        </p:spPr>
        <p:txBody>
          <a:bodyPr lIns="91316" tIns="45658" rIns="91316" bIns="45658"/>
          <a:lstStyle/>
          <a:p>
            <a:pPr eaLnBrk="0" hangingPunct="0"/>
            <a:endParaRPr lang="en-US"/>
          </a:p>
        </p:txBody>
      </p:sp>
      <p:sp>
        <p:nvSpPr>
          <p:cNvPr id="113686" name="Rectangle 22"/>
          <p:cNvSpPr>
            <a:spLocks noGrp="1" noChangeArrowheads="1"/>
          </p:cNvSpPr>
          <p:nvPr>
            <p:ph type="title"/>
          </p:nvPr>
        </p:nvSpPr>
        <p:spPr bwMode="auto">
          <a:xfrm>
            <a:off x="0" y="0"/>
            <a:ext cx="9144000" cy="914400"/>
          </a:xfrm>
          <a:prstGeom prst="rect">
            <a:avLst/>
          </a:prstGeom>
          <a:noFill/>
          <a:ln w="9525">
            <a:noFill/>
            <a:miter lim="800000"/>
            <a:headEnd/>
            <a:tailEnd/>
          </a:ln>
          <a:effectLst/>
        </p:spPr>
        <p:txBody>
          <a:bodyPr vert="horz" wrap="square" lIns="91316" tIns="45658" rIns="91316" bIns="45658" numCol="1" anchor="ctr"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6968" r:id="rId1"/>
    <p:sldLayoutId id="2147486969" r:id="rId2"/>
    <p:sldLayoutId id="2147486970" r:id="rId3"/>
    <p:sldLayoutId id="2147486971" r:id="rId4"/>
    <p:sldLayoutId id="2147486972" r:id="rId5"/>
    <p:sldLayoutId id="2147486973" r:id="rId6"/>
    <p:sldLayoutId id="2147486974" r:id="rId7"/>
    <p:sldLayoutId id="2147486975" r:id="rId8"/>
    <p:sldLayoutId id="2147486976" r:id="rId9"/>
    <p:sldLayoutId id="2147486977" r:id="rId10"/>
    <p:sldLayoutId id="2147486978" r:id="rId11"/>
    <p:sldLayoutId id="2147486979" r:id="rId12"/>
    <p:sldLayoutId id="2147486980" r:id="rId13"/>
    <p:sldLayoutId id="2147486981" r:id="rId14"/>
    <p:sldLayoutId id="2147486982" r:id="rId15"/>
    <p:sldLayoutId id="2147486987" r:id="rId16"/>
    <p:sldLayoutId id="2147486988" r:id="rId17"/>
    <p:sldLayoutId id="2147486989" r:id="rId18"/>
  </p:sldLayoutIdLst>
  <p:txStyles>
    <p:titleStyle>
      <a:lvl1pPr algn="ctr" rtl="0" eaLnBrk="0" fontAlgn="base" hangingPunct="0">
        <a:spcBef>
          <a:spcPct val="0"/>
        </a:spcBef>
        <a:spcAft>
          <a:spcPct val="0"/>
        </a:spcAft>
        <a:defRPr sz="3600" b="1">
          <a:solidFill>
            <a:schemeClr val="tx1"/>
          </a:solidFill>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5pPr>
      <a:lvl6pPr marL="456587"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3178"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69763"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6355"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38138" indent="-338138" algn="l" rtl="0" eaLnBrk="0" fontAlgn="base" hangingPunct="0">
        <a:spcBef>
          <a:spcPct val="20000"/>
        </a:spcBef>
        <a:spcAft>
          <a:spcPct val="0"/>
        </a:spcAft>
        <a:buClr>
          <a:schemeClr val="bg2"/>
        </a:buClr>
        <a:buChar char="•"/>
        <a:defRPr sz="3200">
          <a:solidFill>
            <a:schemeClr val="bg2"/>
          </a:solidFill>
          <a:latin typeface="+mn-lt"/>
          <a:ea typeface="ＭＳ Ｐゴシック" pitchFamily="-108" charset="-128"/>
          <a:cs typeface="ＭＳ Ｐゴシック" pitchFamily="-108" charset="-128"/>
        </a:defRPr>
      </a:lvl1pPr>
      <a:lvl2pPr marL="738188" indent="-280988" algn="l" rtl="0" eaLnBrk="0" fontAlgn="base" hangingPunct="0">
        <a:spcBef>
          <a:spcPct val="20000"/>
        </a:spcBef>
        <a:spcAft>
          <a:spcPct val="0"/>
        </a:spcAft>
        <a:buChar char="–"/>
        <a:defRPr sz="2800">
          <a:solidFill>
            <a:schemeClr val="bg2"/>
          </a:solidFill>
          <a:latin typeface="+mn-lt"/>
          <a:ea typeface="ＭＳ Ｐゴシック" pitchFamily="-108" charset="-128"/>
        </a:defRPr>
      </a:lvl2pPr>
      <a:lvl3pPr marL="1138238" indent="-223838" algn="l" rtl="0" eaLnBrk="0" fontAlgn="base" hangingPunct="0">
        <a:spcBef>
          <a:spcPct val="20000"/>
        </a:spcBef>
        <a:spcAft>
          <a:spcPct val="0"/>
        </a:spcAft>
        <a:buClr>
          <a:schemeClr val="bg2"/>
        </a:buClr>
        <a:buChar char="•"/>
        <a:defRPr sz="2400">
          <a:solidFill>
            <a:schemeClr val="bg2"/>
          </a:solidFill>
          <a:latin typeface="+mn-lt"/>
          <a:ea typeface="ヒラギノ角ゴ Pro W3" charset="-128"/>
          <a:cs typeface="ヒラギノ角ゴ Pro W3" pitchFamily="-107" charset="-128"/>
        </a:defRPr>
      </a:lvl3pPr>
      <a:lvl4pPr marL="1593850" indent="-223838" algn="l" rtl="0" eaLnBrk="0" fontAlgn="base" hangingPunct="0">
        <a:spcBef>
          <a:spcPct val="20000"/>
        </a:spcBef>
        <a:spcAft>
          <a:spcPct val="0"/>
        </a:spcAft>
        <a:buChar char="–"/>
        <a:defRPr sz="2000">
          <a:solidFill>
            <a:schemeClr val="bg2"/>
          </a:solidFill>
          <a:latin typeface="+mn-lt"/>
          <a:ea typeface="ヒラギノ角ゴ Pro W3" charset="-128"/>
          <a:cs typeface="ヒラギノ角ゴ Pro W3" charset="0"/>
        </a:defRPr>
      </a:lvl4pPr>
      <a:lvl5pPr marL="2051050" indent="-223838" algn="l" rtl="0" eaLnBrk="0" fontAlgn="base" hangingPunct="0">
        <a:spcBef>
          <a:spcPct val="20000"/>
        </a:spcBef>
        <a:spcAft>
          <a:spcPct val="0"/>
        </a:spcAft>
        <a:buClr>
          <a:schemeClr val="bg2"/>
        </a:buClr>
        <a:buChar char="•"/>
        <a:defRPr sz="2000">
          <a:solidFill>
            <a:schemeClr val="bg2"/>
          </a:solidFill>
          <a:latin typeface="+mn-lt"/>
          <a:ea typeface="ＭＳ Ｐゴシック" charset="-128"/>
          <a:cs typeface="ＭＳ Ｐゴシック" charset="-128"/>
        </a:defRPr>
      </a:lvl5pPr>
      <a:lvl6pPr marL="2511242" indent="-228296" algn="l" rtl="0" fontAlgn="base">
        <a:spcBef>
          <a:spcPct val="20000"/>
        </a:spcBef>
        <a:spcAft>
          <a:spcPct val="0"/>
        </a:spcAft>
        <a:buClr>
          <a:schemeClr val="tx2"/>
        </a:buClr>
        <a:buChar char="•"/>
        <a:defRPr sz="2000">
          <a:solidFill>
            <a:schemeClr val="tx1"/>
          </a:solidFill>
          <a:latin typeface="+mn-lt"/>
        </a:defRPr>
      </a:lvl6pPr>
      <a:lvl7pPr marL="2967832" indent="-228296" algn="l" rtl="0" fontAlgn="base">
        <a:spcBef>
          <a:spcPct val="20000"/>
        </a:spcBef>
        <a:spcAft>
          <a:spcPct val="0"/>
        </a:spcAft>
        <a:buClr>
          <a:schemeClr val="tx2"/>
        </a:buClr>
        <a:buChar char="•"/>
        <a:defRPr sz="2000">
          <a:solidFill>
            <a:schemeClr val="tx1"/>
          </a:solidFill>
          <a:latin typeface="+mn-lt"/>
        </a:defRPr>
      </a:lvl7pPr>
      <a:lvl8pPr marL="3424419" indent="-228296" algn="l" rtl="0" fontAlgn="base">
        <a:spcBef>
          <a:spcPct val="20000"/>
        </a:spcBef>
        <a:spcAft>
          <a:spcPct val="0"/>
        </a:spcAft>
        <a:buClr>
          <a:schemeClr val="tx2"/>
        </a:buClr>
        <a:buChar char="•"/>
        <a:defRPr sz="2000">
          <a:solidFill>
            <a:schemeClr val="tx1"/>
          </a:solidFill>
          <a:latin typeface="+mn-lt"/>
        </a:defRPr>
      </a:lvl8pPr>
      <a:lvl9pPr marL="3881008" indent="-228296"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3178" rtl="0" eaLnBrk="1" latinLnBrk="0" hangingPunct="1">
        <a:defRPr sz="1800" kern="1200">
          <a:solidFill>
            <a:schemeClr val="tx1"/>
          </a:solidFill>
          <a:latin typeface="+mn-lt"/>
          <a:ea typeface="+mn-ea"/>
          <a:cs typeface="+mn-cs"/>
        </a:defRPr>
      </a:lvl1pPr>
      <a:lvl2pPr marL="456587" algn="l" defTabSz="913178" rtl="0" eaLnBrk="1" latinLnBrk="0" hangingPunct="1">
        <a:defRPr sz="1800" kern="1200">
          <a:solidFill>
            <a:schemeClr val="tx1"/>
          </a:solidFill>
          <a:latin typeface="+mn-lt"/>
          <a:ea typeface="+mn-ea"/>
          <a:cs typeface="+mn-cs"/>
        </a:defRPr>
      </a:lvl2pPr>
      <a:lvl3pPr marL="913178" algn="l" defTabSz="913178" rtl="0" eaLnBrk="1" latinLnBrk="0" hangingPunct="1">
        <a:defRPr sz="1800" kern="1200">
          <a:solidFill>
            <a:schemeClr val="tx1"/>
          </a:solidFill>
          <a:latin typeface="+mn-lt"/>
          <a:ea typeface="+mn-ea"/>
          <a:cs typeface="+mn-cs"/>
        </a:defRPr>
      </a:lvl3pPr>
      <a:lvl4pPr marL="1369763" algn="l" defTabSz="913178" rtl="0" eaLnBrk="1" latinLnBrk="0" hangingPunct="1">
        <a:defRPr sz="1800" kern="1200">
          <a:solidFill>
            <a:schemeClr val="tx1"/>
          </a:solidFill>
          <a:latin typeface="+mn-lt"/>
          <a:ea typeface="+mn-ea"/>
          <a:cs typeface="+mn-cs"/>
        </a:defRPr>
      </a:lvl4pPr>
      <a:lvl5pPr marL="1826355" algn="l" defTabSz="913178" rtl="0" eaLnBrk="1" latinLnBrk="0" hangingPunct="1">
        <a:defRPr sz="1800" kern="1200">
          <a:solidFill>
            <a:schemeClr val="tx1"/>
          </a:solidFill>
          <a:latin typeface="+mn-lt"/>
          <a:ea typeface="+mn-ea"/>
          <a:cs typeface="+mn-cs"/>
        </a:defRPr>
      </a:lvl5pPr>
      <a:lvl6pPr marL="2282946" algn="l" defTabSz="913178" rtl="0" eaLnBrk="1" latinLnBrk="0" hangingPunct="1">
        <a:defRPr sz="1800" kern="1200">
          <a:solidFill>
            <a:schemeClr val="tx1"/>
          </a:solidFill>
          <a:latin typeface="+mn-lt"/>
          <a:ea typeface="+mn-ea"/>
          <a:cs typeface="+mn-cs"/>
        </a:defRPr>
      </a:lvl6pPr>
      <a:lvl7pPr marL="2739534" algn="l" defTabSz="913178" rtl="0" eaLnBrk="1" latinLnBrk="0" hangingPunct="1">
        <a:defRPr sz="1800" kern="1200">
          <a:solidFill>
            <a:schemeClr val="tx1"/>
          </a:solidFill>
          <a:latin typeface="+mn-lt"/>
          <a:ea typeface="+mn-ea"/>
          <a:cs typeface="+mn-cs"/>
        </a:defRPr>
      </a:lvl7pPr>
      <a:lvl8pPr marL="3196125" algn="l" defTabSz="913178" rtl="0" eaLnBrk="1" latinLnBrk="0" hangingPunct="1">
        <a:defRPr sz="1800" kern="1200">
          <a:solidFill>
            <a:schemeClr val="tx1"/>
          </a:solidFill>
          <a:latin typeface="+mn-lt"/>
          <a:ea typeface="+mn-ea"/>
          <a:cs typeface="+mn-cs"/>
        </a:defRPr>
      </a:lvl8pPr>
      <a:lvl9pPr marL="3652715" algn="l" defTabSz="913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hyperlink" Target="http://www.qsafety.com/index.asp?PageAction=VIEWPROD&amp;ProdID=41" TargetMode="External"/><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7" Type="http://schemas.microsoft.com/office/2007/relationships/hdphoto" Target="../media/hdphoto1.wdp"/><Relationship Id="rId2" Type="http://schemas.openxmlformats.org/officeDocument/2006/relationships/image" Target="../media/image63.tiff"/><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7" Type="http://schemas.microsoft.com/office/2007/relationships/hdphoto" Target="../media/hdphoto1.wdp"/><Relationship Id="rId2" Type="http://schemas.openxmlformats.org/officeDocument/2006/relationships/image" Target="../media/image63.tiff"/><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7" Type="http://schemas.microsoft.com/office/2007/relationships/hdphoto" Target="../media/hdphoto1.wdp"/><Relationship Id="rId2" Type="http://schemas.openxmlformats.org/officeDocument/2006/relationships/image" Target="../media/image63.tiff"/><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abilities.com/" TargetMode="External"/><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55.xml.rels><?xml version="1.0" encoding="UTF-8" standalone="yes"?>
<Relationships xmlns="http://schemas.openxmlformats.org/package/2006/relationships"><Relationship Id="rId3" Type="http://schemas.openxmlformats.org/officeDocument/2006/relationships/hyperlink" Target="https://prepitforward.co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s://prepitforward.com/"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s://prepitforward.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Twitter.com/eca"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facebook.com/greatshakeout" TargetMode="External"/><Relationship Id="rId5" Type="http://schemas.openxmlformats.org/officeDocument/2006/relationships/hyperlink" Target="Facebook.com/earthquakecountryalliance" TargetMode="External"/><Relationship Id="rId4" Type="http://schemas.openxmlformats.org/officeDocument/2006/relationships/hyperlink" Target="http://twitter.com/shakeou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0" y="0"/>
            <a:ext cx="9296400" cy="6858000"/>
          </a:xfrm>
          <a:prstGeom prst="rect">
            <a:avLst/>
          </a:prstGeom>
          <a:solidFill>
            <a:srgbClr val="C4D3E4"/>
          </a:solidFill>
          <a:ln>
            <a:noFill/>
          </a:ln>
        </p:spPr>
        <p:txBody>
          <a:bodyPr lIns="91416" tIns="45708" rIns="91416" bIns="45708"/>
          <a:lstStyle/>
          <a:p>
            <a:pPr eaLnBrk="0" hangingPunct="0"/>
            <a:endParaRPr lang="en-US"/>
          </a:p>
        </p:txBody>
      </p:sp>
      <p:sp>
        <p:nvSpPr>
          <p:cNvPr id="6" name="Title 3">
            <a:extLst>
              <a:ext uri="{FF2B5EF4-FFF2-40B4-BE49-F238E27FC236}">
                <a16:creationId xmlns:a16="http://schemas.microsoft.com/office/drawing/2014/main" id="{0CC0F72D-75C5-D74C-978D-9E33C74E709F}"/>
              </a:ext>
            </a:extLst>
          </p:cNvPr>
          <p:cNvSpPr txBox="1">
            <a:spLocks/>
          </p:cNvSpPr>
          <p:nvPr/>
        </p:nvSpPr>
        <p:spPr bwMode="auto">
          <a:xfrm>
            <a:off x="152400" y="1676400"/>
            <a:ext cx="9144000" cy="914400"/>
          </a:xfrm>
          <a:prstGeom prst="rect">
            <a:avLst/>
          </a:prstGeom>
          <a:noFill/>
          <a:ln w="9525">
            <a:noFill/>
            <a:miter lim="800000"/>
            <a:headEnd/>
            <a:tailEnd/>
          </a:ln>
          <a:effectLst/>
        </p:spPr>
        <p:txBody>
          <a:bodyPr vert="horz" wrap="square" lIns="91316" tIns="45658" rIns="91316" bIns="45658"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8" charset="-128"/>
                <a:cs typeface="ＭＳ Ｐゴシック" pitchFamily="-108" charset="-128"/>
              </a:defRPr>
            </a:lvl5pPr>
            <a:lvl6pPr marL="456587"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3178"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69763"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6355"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sz="4800" kern="1200" dirty="0">
                <a:solidFill>
                  <a:srgbClr val="463416"/>
                </a:solidFill>
                <a:latin typeface="Arial"/>
                <a:ea typeface="ＭＳ Ｐゴシック"/>
                <a:cs typeface="ＭＳ Ｐゴシック"/>
              </a:rPr>
              <a:t>Earthquake Preparedness </a:t>
            </a:r>
            <a:br>
              <a:rPr lang="en-US" sz="4800" kern="1200" dirty="0">
                <a:solidFill>
                  <a:srgbClr val="463416"/>
                </a:solidFill>
                <a:latin typeface="Arial"/>
                <a:ea typeface="ＭＳ Ｐゴシック"/>
                <a:cs typeface="ＭＳ Ｐゴシック"/>
              </a:rPr>
            </a:br>
            <a:r>
              <a:rPr lang="en-US" sz="4800" kern="1200" dirty="0">
                <a:solidFill>
                  <a:srgbClr val="463416"/>
                </a:solidFill>
                <a:latin typeface="Arial"/>
                <a:ea typeface="ＭＳ Ｐゴシック"/>
                <a:cs typeface="ＭＳ Ｐゴシック"/>
              </a:rPr>
              <a:t>for Everyone, with Everyone</a:t>
            </a:r>
            <a:endParaRPr lang="en-US" kern="0" dirty="0"/>
          </a:p>
        </p:txBody>
      </p:sp>
      <p:sp>
        <p:nvSpPr>
          <p:cNvPr id="8" name="Rectangle 7">
            <a:extLst>
              <a:ext uri="{FF2B5EF4-FFF2-40B4-BE49-F238E27FC236}">
                <a16:creationId xmlns:a16="http://schemas.microsoft.com/office/drawing/2014/main" id="{B207DC80-EFAC-D440-B273-AA927A0D3971}"/>
              </a:ext>
            </a:extLst>
          </p:cNvPr>
          <p:cNvSpPr/>
          <p:nvPr/>
        </p:nvSpPr>
        <p:spPr>
          <a:xfrm>
            <a:off x="-20652" y="3169503"/>
            <a:ext cx="9144000" cy="1077218"/>
          </a:xfrm>
          <a:prstGeom prst="rect">
            <a:avLst/>
          </a:prstGeom>
        </p:spPr>
        <p:txBody>
          <a:bodyPr wrap="square">
            <a:spAutoFit/>
          </a:bodyPr>
          <a:lstStyle/>
          <a:p>
            <a:pPr algn="ctr"/>
            <a:r>
              <a:rPr lang="en-US" sz="3200" b="1" dirty="0">
                <a:solidFill>
                  <a:srgbClr val="0E4782"/>
                </a:solidFill>
              </a:rPr>
              <a:t>Pacific ADA Center Webinar </a:t>
            </a:r>
          </a:p>
          <a:p>
            <a:pPr algn="ctr"/>
            <a:r>
              <a:rPr lang="en-US" sz="3200" b="1" dirty="0">
                <a:solidFill>
                  <a:srgbClr val="0E4782"/>
                </a:solidFill>
              </a:rPr>
              <a:t>January 09, 2020</a:t>
            </a:r>
          </a:p>
        </p:txBody>
      </p:sp>
      <p:pic>
        <p:nvPicPr>
          <p:cNvPr id="9" name="Picture 8" descr="Earthquake Country Alliance logo">
            <a:extLst>
              <a:ext uri="{FF2B5EF4-FFF2-40B4-BE49-F238E27FC236}">
                <a16:creationId xmlns:a16="http://schemas.microsoft.com/office/drawing/2014/main" id="{AAC744C5-2EA7-1B49-A4D5-6B7360FF19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5181600"/>
            <a:ext cx="2825908" cy="1373842"/>
          </a:xfrm>
          <a:prstGeom prst="rect">
            <a:avLst/>
          </a:prstGeom>
        </p:spPr>
      </p:pic>
      <p:pic>
        <p:nvPicPr>
          <p:cNvPr id="3" name="Picture 2" descr="Pacific ADA Center Logo">
            <a:extLst>
              <a:ext uri="{FF2B5EF4-FFF2-40B4-BE49-F238E27FC236}">
                <a16:creationId xmlns:a16="http://schemas.microsoft.com/office/drawing/2014/main" id="{693227CD-3C8A-484A-AD33-6502C3CB144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0600" y="4816517"/>
            <a:ext cx="3584028" cy="2045223"/>
          </a:xfrm>
          <a:prstGeom prst="rect">
            <a:avLst/>
          </a:prstGeom>
        </p:spPr>
      </p:pic>
    </p:spTree>
    <p:extLst>
      <p:ext uri="{BB962C8B-B14F-4D97-AF65-F5344CB8AC3E}">
        <p14:creationId xmlns:p14="http://schemas.microsoft.com/office/powerpoint/2010/main" val="330809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 Country Alliance</a:t>
            </a:r>
          </a:p>
        </p:txBody>
      </p:sp>
      <p:sp>
        <p:nvSpPr>
          <p:cNvPr id="28674" name="Rectangle 3"/>
          <p:cNvSpPr>
            <a:spLocks noGrp="1" noChangeArrowheads="1"/>
          </p:cNvSpPr>
          <p:nvPr>
            <p:ph type="body" idx="1"/>
          </p:nvPr>
        </p:nvSpPr>
        <p:spPr>
          <a:xfrm>
            <a:off x="-76200" y="1219200"/>
            <a:ext cx="5680076" cy="4419600"/>
          </a:xfrm>
        </p:spPr>
        <p:txBody>
          <a:bodyPr rIns="131832"/>
          <a:lstStyle/>
          <a:p>
            <a:pPr marL="225425" indent="3175">
              <a:lnSpc>
                <a:spcPct val="90000"/>
              </a:lnSpc>
              <a:spcAft>
                <a:spcPts val="1800"/>
              </a:spcAft>
              <a:buClr>
                <a:schemeClr val="tx1"/>
              </a:buClr>
              <a:buFontTx/>
              <a:buNone/>
            </a:pPr>
            <a:r>
              <a:rPr lang="en-US" sz="2800" dirty="0">
                <a:latin typeface="Arial" charset="0"/>
                <a:ea typeface="ＭＳ Ｐゴシック" charset="0"/>
                <a:cs typeface="ＭＳ Ｐゴシック" charset="0"/>
              </a:rPr>
              <a:t>California partnership of people, organizations, and regional alliances</a:t>
            </a:r>
          </a:p>
          <a:p>
            <a:pPr marL="225425" indent="3175">
              <a:lnSpc>
                <a:spcPct val="90000"/>
              </a:lnSpc>
              <a:spcAft>
                <a:spcPts val="1800"/>
              </a:spcAft>
              <a:buClr>
                <a:schemeClr val="tx1"/>
              </a:buClr>
              <a:buFontTx/>
              <a:buNone/>
            </a:pPr>
            <a:r>
              <a:rPr lang="en-US" sz="2800" dirty="0">
                <a:latin typeface="Arial" charset="0"/>
                <a:ea typeface="ＭＳ Ｐゴシック" charset="0"/>
                <a:cs typeface="ＭＳ Ｐゴシック" charset="0"/>
              </a:rPr>
              <a:t>Regional alliances plan activities and coordinate partnerships</a:t>
            </a:r>
          </a:p>
          <a:p>
            <a:pPr marL="225425" indent="3175">
              <a:lnSpc>
                <a:spcPct val="90000"/>
              </a:lnSpc>
              <a:spcAft>
                <a:spcPts val="1800"/>
              </a:spcAft>
              <a:buClr>
                <a:schemeClr val="tx1"/>
              </a:buClr>
              <a:buFontTx/>
              <a:buNone/>
            </a:pPr>
            <a:r>
              <a:rPr lang="en-US" sz="2800" dirty="0">
                <a:latin typeface="Arial" charset="0"/>
                <a:ea typeface="ＭＳ Ｐゴシック" charset="0"/>
                <a:cs typeface="ＭＳ Ｐゴシック" charset="0"/>
              </a:rPr>
              <a:t>Statewide committees identify sector-based needs and develop resources</a:t>
            </a:r>
          </a:p>
          <a:p>
            <a:pPr marL="225425" indent="3175">
              <a:lnSpc>
                <a:spcPct val="90000"/>
              </a:lnSpc>
              <a:spcAft>
                <a:spcPts val="1800"/>
              </a:spcAft>
              <a:buClr>
                <a:schemeClr val="tx1"/>
              </a:buClr>
              <a:buFontTx/>
              <a:buNone/>
            </a:pPr>
            <a:r>
              <a:rPr lang="en-US" sz="2800" dirty="0">
                <a:latin typeface="Arial" charset="0"/>
                <a:ea typeface="ＭＳ Ｐゴシック" charset="0"/>
                <a:cs typeface="ＭＳ Ｐゴシック" charset="0"/>
              </a:rPr>
              <a:t>Funded by FEMA and CalOES</a:t>
            </a:r>
          </a:p>
          <a:p>
            <a:pPr marL="225425" indent="3175">
              <a:lnSpc>
                <a:spcPct val="90000"/>
              </a:lnSpc>
              <a:spcAft>
                <a:spcPts val="1800"/>
              </a:spcAft>
              <a:buClr>
                <a:schemeClr val="tx1"/>
              </a:buClr>
              <a:buFontTx/>
              <a:buNone/>
            </a:pPr>
            <a:r>
              <a:rPr lang="en-US" sz="2800" b="1" dirty="0">
                <a:solidFill>
                  <a:srgbClr val="0E4782"/>
                </a:solidFill>
                <a:latin typeface="Arial" charset="0"/>
                <a:ea typeface="ＭＳ Ｐゴシック" charset="0"/>
                <a:cs typeface="ＭＳ Ｐゴシック" charset="0"/>
              </a:rPr>
              <a:t>www.EarthquakeCountry.org</a:t>
            </a:r>
          </a:p>
        </p:txBody>
      </p:sp>
      <p:sp>
        <p:nvSpPr>
          <p:cNvPr id="28684" name="TextBox 18"/>
          <p:cNvSpPr txBox="1">
            <a:spLocks noChangeArrowheads="1"/>
          </p:cNvSpPr>
          <p:nvPr/>
        </p:nvSpPr>
        <p:spPr bwMode="auto">
          <a:xfrm>
            <a:off x="5943600" y="4795837"/>
            <a:ext cx="1566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r>
              <a:rPr lang="en-US" sz="1200" dirty="0">
                <a:solidFill>
                  <a:schemeClr val="bg2"/>
                </a:solidFill>
              </a:rPr>
              <a:t>Earthquake Country</a:t>
            </a:r>
            <a:br>
              <a:rPr lang="en-US" sz="1200" dirty="0">
                <a:solidFill>
                  <a:schemeClr val="bg2"/>
                </a:solidFill>
              </a:rPr>
            </a:br>
            <a:r>
              <a:rPr lang="en-US" sz="1200" dirty="0">
                <a:solidFill>
                  <a:schemeClr val="bg2"/>
                </a:solidFill>
              </a:rPr>
              <a:t>Alliance, So Cal</a:t>
            </a:r>
          </a:p>
        </p:txBody>
      </p:sp>
      <p:pic>
        <p:nvPicPr>
          <p:cNvPr id="14" name="Picture 13" descr="Earthquake Country Allianc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5675468"/>
            <a:ext cx="2086410" cy="1030132"/>
          </a:xfrm>
          <a:prstGeom prst="rect">
            <a:avLst/>
          </a:prstGeom>
        </p:spPr>
      </p:pic>
      <p:sp>
        <p:nvSpPr>
          <p:cNvPr id="28683" name="TextBox 17"/>
          <p:cNvSpPr txBox="1">
            <a:spLocks noChangeArrowheads="1"/>
          </p:cNvSpPr>
          <p:nvPr/>
        </p:nvSpPr>
        <p:spPr bwMode="auto">
          <a:xfrm>
            <a:off x="5943600" y="4404538"/>
            <a:ext cx="12025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r>
              <a:rPr lang="en-US" sz="1200" dirty="0">
                <a:solidFill>
                  <a:schemeClr val="bg2"/>
                </a:solidFill>
              </a:rPr>
              <a:t>Future Alliance</a:t>
            </a:r>
          </a:p>
        </p:txBody>
      </p:sp>
      <p:sp>
        <p:nvSpPr>
          <p:cNvPr id="28682" name="TextBox 16"/>
          <p:cNvSpPr txBox="1">
            <a:spLocks noChangeArrowheads="1"/>
          </p:cNvSpPr>
          <p:nvPr/>
        </p:nvSpPr>
        <p:spPr bwMode="auto">
          <a:xfrm>
            <a:off x="7440613" y="1981200"/>
            <a:ext cx="154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r>
              <a:rPr lang="en-US" sz="1200">
                <a:solidFill>
                  <a:schemeClr val="bg2"/>
                </a:solidFill>
              </a:rPr>
              <a:t>Bay Area</a:t>
            </a:r>
          </a:p>
          <a:p>
            <a:pPr eaLnBrk="1" hangingPunct="1"/>
            <a:r>
              <a:rPr lang="en-US" sz="1200">
                <a:solidFill>
                  <a:schemeClr val="bg2"/>
                </a:solidFill>
              </a:rPr>
              <a:t>Earthquake Alliance</a:t>
            </a:r>
          </a:p>
        </p:txBody>
      </p:sp>
      <p:sp>
        <p:nvSpPr>
          <p:cNvPr id="28681" name="TextBox 15"/>
          <p:cNvSpPr txBox="1">
            <a:spLocks noChangeArrowheads="1"/>
          </p:cNvSpPr>
          <p:nvPr/>
        </p:nvSpPr>
        <p:spPr bwMode="auto">
          <a:xfrm>
            <a:off x="7440613" y="1524000"/>
            <a:ext cx="1550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r>
              <a:rPr lang="en-US" sz="1200" dirty="0">
                <a:solidFill>
                  <a:schemeClr val="bg2"/>
                </a:solidFill>
              </a:rPr>
              <a:t>Redwood Coast</a:t>
            </a:r>
          </a:p>
          <a:p>
            <a:pPr eaLnBrk="1" hangingPunct="1"/>
            <a:r>
              <a:rPr lang="en-US" sz="1200" dirty="0">
                <a:solidFill>
                  <a:schemeClr val="bg2"/>
                </a:solidFill>
              </a:rPr>
              <a:t>Tsunami Workgroup</a:t>
            </a:r>
          </a:p>
        </p:txBody>
      </p:sp>
      <p:grpSp>
        <p:nvGrpSpPr>
          <p:cNvPr id="3" name="Group 2" descr="Map of California showing regional alliances of the Earthquake Country Alliance"/>
          <p:cNvGrpSpPr/>
          <p:nvPr/>
        </p:nvGrpSpPr>
        <p:grpSpPr>
          <a:xfrm>
            <a:off x="5365023" y="856385"/>
            <a:ext cx="3562350" cy="4610100"/>
            <a:chOff x="5365023" y="856385"/>
            <a:chExt cx="3562350" cy="4610100"/>
          </a:xfrm>
        </p:grpSpPr>
        <p:pic>
          <p:nvPicPr>
            <p:cNvPr id="28676" name="Picture 10" descr="Map of California showing regional alliances of the Earthquake Country Allianc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5023" y="856385"/>
              <a:ext cx="35623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1"/>
            <p:cNvSpPr>
              <a:spLocks noChangeArrowheads="1"/>
            </p:cNvSpPr>
            <p:nvPr/>
          </p:nvSpPr>
          <p:spPr bwMode="auto">
            <a:xfrm>
              <a:off x="5638800" y="4911725"/>
              <a:ext cx="304800" cy="228600"/>
            </a:xfrm>
            <a:prstGeom prst="rect">
              <a:avLst/>
            </a:prstGeom>
            <a:solidFill>
              <a:srgbClr val="5375FF"/>
            </a:solidFill>
            <a:ln w="9525">
              <a:solidFill>
                <a:srgbClr val="FFFFFF"/>
              </a:solidFill>
              <a:round/>
              <a:headEnd/>
              <a:tailEnd/>
            </a:ln>
          </p:spPr>
          <p:txBody>
            <a:bodyPr/>
            <a:lstStyle/>
            <a:p>
              <a:endParaRPr lang="en-US"/>
            </a:p>
          </p:txBody>
        </p:sp>
        <p:sp>
          <p:nvSpPr>
            <p:cNvPr id="28678" name="Rectangle 12"/>
            <p:cNvSpPr>
              <a:spLocks noChangeArrowheads="1"/>
            </p:cNvSpPr>
            <p:nvPr/>
          </p:nvSpPr>
          <p:spPr bwMode="auto">
            <a:xfrm>
              <a:off x="5638800" y="4454525"/>
              <a:ext cx="304800" cy="228600"/>
            </a:xfrm>
            <a:prstGeom prst="rect">
              <a:avLst/>
            </a:prstGeom>
            <a:solidFill>
              <a:srgbClr val="609D4B"/>
            </a:solidFill>
            <a:ln w="9525">
              <a:solidFill>
                <a:srgbClr val="FFFFFF"/>
              </a:solidFill>
              <a:round/>
              <a:headEnd/>
              <a:tailEnd/>
            </a:ln>
          </p:spPr>
          <p:txBody>
            <a:bodyPr/>
            <a:lstStyle/>
            <a:p>
              <a:endParaRPr lang="en-US"/>
            </a:p>
          </p:txBody>
        </p:sp>
        <p:sp>
          <p:nvSpPr>
            <p:cNvPr id="28679" name="Rectangle 13"/>
            <p:cNvSpPr>
              <a:spLocks noChangeArrowheads="1"/>
            </p:cNvSpPr>
            <p:nvPr/>
          </p:nvSpPr>
          <p:spPr bwMode="auto">
            <a:xfrm>
              <a:off x="7135813" y="2097088"/>
              <a:ext cx="304800" cy="228600"/>
            </a:xfrm>
            <a:prstGeom prst="rect">
              <a:avLst/>
            </a:prstGeom>
            <a:solidFill>
              <a:srgbClr val="FFFF00"/>
            </a:solidFill>
            <a:ln w="9525">
              <a:solidFill>
                <a:srgbClr val="FFFFFF"/>
              </a:solidFill>
              <a:round/>
              <a:headEnd/>
              <a:tailEnd/>
            </a:ln>
          </p:spPr>
          <p:txBody>
            <a:bodyPr/>
            <a:lstStyle/>
            <a:p>
              <a:endParaRPr lang="en-US"/>
            </a:p>
          </p:txBody>
        </p:sp>
        <p:sp>
          <p:nvSpPr>
            <p:cNvPr id="28680" name="Rectangle 14"/>
            <p:cNvSpPr>
              <a:spLocks noChangeArrowheads="1"/>
            </p:cNvSpPr>
            <p:nvPr/>
          </p:nvSpPr>
          <p:spPr bwMode="auto">
            <a:xfrm>
              <a:off x="7135813" y="1639888"/>
              <a:ext cx="304800" cy="228600"/>
            </a:xfrm>
            <a:prstGeom prst="rect">
              <a:avLst/>
            </a:prstGeom>
            <a:solidFill>
              <a:srgbClr val="FA0F1B"/>
            </a:solidFill>
            <a:ln w="9525">
              <a:solidFill>
                <a:srgbClr val="FFFFFF"/>
              </a:solidFill>
              <a:round/>
              <a:headEnd/>
              <a:tailEnd/>
            </a:ln>
          </p:spPr>
          <p:txBody>
            <a:bodyPr/>
            <a:lstStyle/>
            <a:p>
              <a:endParaRPr lang="en-US"/>
            </a:p>
          </p:txBody>
        </p:sp>
      </p:grpSp>
    </p:spTree>
    <p:extLst>
      <p:ext uri="{BB962C8B-B14F-4D97-AF65-F5344CB8AC3E}">
        <p14:creationId xmlns:p14="http://schemas.microsoft.com/office/powerpoint/2010/main" val="2427635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Ins="131821" anchor="t"/>
          <a:lstStyle/>
          <a:p>
            <a:pPr eaLnBrk="1" hangingPunct="1"/>
            <a:r>
              <a:rPr lang="en-US" sz="4000" b="1" dirty="0">
                <a:solidFill>
                  <a:schemeClr val="tx1"/>
                </a:solidFill>
                <a:effectLst/>
                <a:latin typeface="Arial Bold" charset="0"/>
                <a:ea typeface="ＭＳ Ｐゴシック" charset="0"/>
                <a:cs typeface="ＭＳ Ｐゴシック" charset="0"/>
                <a:sym typeface="Arial Bold" charset="0"/>
              </a:rPr>
              <a:t> ECA Committees &amp; Bureaus</a:t>
            </a:r>
          </a:p>
        </p:txBody>
      </p:sp>
      <p:sp>
        <p:nvSpPr>
          <p:cNvPr id="3" name="Content Placeholder 2"/>
          <p:cNvSpPr>
            <a:spLocks noGrp="1"/>
          </p:cNvSpPr>
          <p:nvPr>
            <p:ph sz="half" idx="1"/>
          </p:nvPr>
        </p:nvSpPr>
        <p:spPr/>
        <p:txBody>
          <a:bodyPr/>
          <a:lstStyle/>
          <a:p>
            <a:r>
              <a:rPr lang="en-US" dirty="0"/>
              <a:t>Businesses</a:t>
            </a:r>
          </a:p>
          <a:p>
            <a:r>
              <a:rPr lang="en-US" b="1" dirty="0"/>
              <a:t>Seniors and People with Disabilities</a:t>
            </a:r>
          </a:p>
          <a:p>
            <a:r>
              <a:rPr lang="en-US" dirty="0" err="1"/>
              <a:t>EPIcenters</a:t>
            </a:r>
            <a:r>
              <a:rPr lang="en-US" dirty="0"/>
              <a:t> (museums, parks, libraries, etc.)</a:t>
            </a:r>
          </a:p>
          <a:p>
            <a:r>
              <a:rPr lang="en-US" dirty="0"/>
              <a:t>Healthcare</a:t>
            </a:r>
          </a:p>
          <a:p>
            <a:r>
              <a:rPr lang="en-US" dirty="0"/>
              <a:t>Non-Profits and Faith-Based Organizations</a:t>
            </a:r>
          </a:p>
        </p:txBody>
      </p:sp>
      <p:sp>
        <p:nvSpPr>
          <p:cNvPr id="4" name="Content Placeholder 3"/>
          <p:cNvSpPr>
            <a:spLocks noGrp="1"/>
          </p:cNvSpPr>
          <p:nvPr>
            <p:ph sz="half" idx="2"/>
          </p:nvPr>
        </p:nvSpPr>
        <p:spPr/>
        <p:txBody>
          <a:bodyPr/>
          <a:lstStyle/>
          <a:p>
            <a:r>
              <a:rPr lang="en-US" dirty="0"/>
              <a:t>Public Sector (Government EM &amp; Elected Officials)</a:t>
            </a:r>
          </a:p>
          <a:p>
            <a:r>
              <a:rPr lang="en-US" dirty="0"/>
              <a:t>Schools (K-12)</a:t>
            </a:r>
          </a:p>
          <a:p>
            <a:r>
              <a:rPr lang="en-US" dirty="0"/>
              <a:t>Schools (Higher Ed)</a:t>
            </a:r>
          </a:p>
          <a:p>
            <a:r>
              <a:rPr lang="en-US" dirty="0"/>
              <a:t>Multicultural</a:t>
            </a:r>
          </a:p>
          <a:p>
            <a:r>
              <a:rPr lang="en-US" dirty="0"/>
              <a:t>Media Bureau</a:t>
            </a:r>
          </a:p>
          <a:p>
            <a:r>
              <a:rPr lang="en-US" dirty="0"/>
              <a:t>Events Bureau</a:t>
            </a:r>
          </a:p>
          <a:p>
            <a:r>
              <a:rPr lang="en-US" dirty="0"/>
              <a:t>Participation Bureau</a:t>
            </a:r>
          </a:p>
        </p:txBody>
      </p:sp>
    </p:spTree>
    <p:extLst>
      <p:ext uri="{BB962C8B-B14F-4D97-AF65-F5344CB8AC3E}">
        <p14:creationId xmlns:p14="http://schemas.microsoft.com/office/powerpoint/2010/main" val="5508323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9144000" cy="990600"/>
          </a:xfrm>
        </p:spPr>
        <p:txBody>
          <a:bodyPr/>
          <a:lstStyle/>
          <a:p>
            <a:pPr eaLnBrk="1" hangingPunct="1"/>
            <a:r>
              <a:rPr lang="en-US" sz="4000" b="1" dirty="0">
                <a:solidFill>
                  <a:schemeClr val="tx1"/>
                </a:solidFill>
                <a:effectLst/>
                <a:latin typeface="Arial" charset="0"/>
                <a:ea typeface="ＭＳ Ｐゴシック" charset="0"/>
                <a:cs typeface="ＭＳ Ｐゴシック" charset="0"/>
              </a:rPr>
              <a:t>S/PWD Objectives</a:t>
            </a:r>
          </a:p>
        </p:txBody>
      </p:sp>
      <p:sp>
        <p:nvSpPr>
          <p:cNvPr id="17411" name="Content Placeholder 2"/>
          <p:cNvSpPr>
            <a:spLocks noGrp="1"/>
          </p:cNvSpPr>
          <p:nvPr>
            <p:ph idx="1"/>
          </p:nvPr>
        </p:nvSpPr>
        <p:spPr>
          <a:xfrm>
            <a:off x="457200" y="1219200"/>
            <a:ext cx="8229600" cy="5181600"/>
          </a:xfrm>
        </p:spPr>
        <p:txBody>
          <a:bodyPr/>
          <a:lstStyle/>
          <a:p>
            <a:pPr marL="0" indent="0">
              <a:spcAft>
                <a:spcPts val="2400"/>
              </a:spcAft>
              <a:buNone/>
            </a:pPr>
            <a:r>
              <a:rPr lang="en-US" sz="2800" dirty="0">
                <a:solidFill>
                  <a:schemeClr val="bg2"/>
                </a:solidFill>
                <a:latin typeface="Arial" charset="0"/>
                <a:ea typeface="ＭＳ Ｐゴシック" charset="0"/>
                <a:cs typeface="ＭＳ Ｐゴシック" charset="0"/>
              </a:rPr>
              <a:t>ECA Seniors and People With Disabilities Committee works to:</a:t>
            </a:r>
          </a:p>
          <a:p>
            <a:pPr marL="514350" indent="-514350">
              <a:spcAft>
                <a:spcPts val="600"/>
              </a:spcAft>
              <a:buFontTx/>
              <a:buAutoNum type="arabicPeriod"/>
            </a:pPr>
            <a:r>
              <a:rPr lang="en-US" sz="2400" dirty="0">
                <a:solidFill>
                  <a:schemeClr val="bg2"/>
                </a:solidFill>
                <a:latin typeface="Arial" charset="0"/>
                <a:ea typeface="ＭＳ Ｐゴシック" charset="0"/>
                <a:cs typeface="ＭＳ Ｐゴシック" charset="0"/>
              </a:rPr>
              <a:t>Engage Seniors/People With Disabilities and others with Access &amp; Functional Needs to practice alternatives to </a:t>
            </a:r>
            <a:r>
              <a:rPr lang="ja-JP" altLang="en-US" sz="2400" dirty="0">
                <a:solidFill>
                  <a:schemeClr val="bg2"/>
                </a:solidFill>
                <a:latin typeface="Arial" charset="0"/>
                <a:ea typeface="ＭＳ Ｐゴシック" charset="0"/>
                <a:cs typeface="ＭＳ Ｐゴシック" charset="0"/>
              </a:rPr>
              <a:t>“</a:t>
            </a:r>
            <a:r>
              <a:rPr lang="en-US" altLang="ja-JP" sz="2400" dirty="0">
                <a:solidFill>
                  <a:schemeClr val="bg2"/>
                </a:solidFill>
                <a:latin typeface="Arial" charset="0"/>
                <a:ea typeface="ＭＳ Ｐゴシック" charset="0"/>
                <a:cs typeface="ＭＳ Ｐゴシック" charset="0"/>
              </a:rPr>
              <a:t>Drop Cover and Hold On</a:t>
            </a:r>
            <a:r>
              <a:rPr lang="ja-JP" altLang="en-US" sz="2400">
                <a:solidFill>
                  <a:schemeClr val="bg2"/>
                </a:solidFill>
                <a:latin typeface="Arial" charset="0"/>
                <a:ea typeface="ＭＳ Ｐゴシック" charset="0"/>
                <a:cs typeface="ＭＳ Ｐゴシック" charset="0"/>
              </a:rPr>
              <a:t>”</a:t>
            </a:r>
            <a:endParaRPr lang="en-US" altLang="ja-JP" sz="2400" dirty="0">
              <a:solidFill>
                <a:schemeClr val="bg2"/>
              </a:solidFill>
              <a:latin typeface="Arial" charset="0"/>
              <a:ea typeface="ＭＳ Ｐゴシック" charset="0"/>
              <a:cs typeface="ＭＳ Ｐゴシック" charset="0"/>
            </a:endParaRPr>
          </a:p>
          <a:p>
            <a:pPr marL="514350" indent="-514350">
              <a:spcAft>
                <a:spcPts val="600"/>
              </a:spcAft>
              <a:buFontTx/>
              <a:buAutoNum type="arabicPeriod"/>
            </a:pPr>
            <a:r>
              <a:rPr lang="en-US" sz="2400" dirty="0">
                <a:latin typeface="Arial" charset="0"/>
                <a:ea typeface="ＭＳ Ｐゴシック" charset="0"/>
              </a:rPr>
              <a:t>Provide meaningful resources for the whole community</a:t>
            </a:r>
            <a:endParaRPr lang="en-US" altLang="ja-JP" sz="2400" dirty="0">
              <a:solidFill>
                <a:schemeClr val="bg2"/>
              </a:solidFill>
              <a:latin typeface="Arial" charset="0"/>
              <a:ea typeface="ＭＳ Ｐゴシック" charset="0"/>
              <a:cs typeface="ＭＳ Ｐゴシック" charset="0"/>
            </a:endParaRPr>
          </a:p>
          <a:p>
            <a:pPr marL="514350" indent="-514350">
              <a:spcAft>
                <a:spcPts val="600"/>
              </a:spcAft>
              <a:buFontTx/>
              <a:buAutoNum type="arabicPeriod"/>
            </a:pPr>
            <a:r>
              <a:rPr lang="en-US" sz="2400" dirty="0">
                <a:solidFill>
                  <a:schemeClr val="bg2"/>
                </a:solidFill>
                <a:latin typeface="Arial" charset="0"/>
                <a:ea typeface="ＭＳ Ｐゴシック" charset="0"/>
                <a:cs typeface="ＭＳ Ｐゴシック" charset="0"/>
              </a:rPr>
              <a:t>Increase the number of Seniors and People With Disabilities included in preparedness and outreach activities</a:t>
            </a:r>
          </a:p>
          <a:p>
            <a:pPr marL="914400" lvl="1" indent="-514350">
              <a:spcAft>
                <a:spcPts val="600"/>
              </a:spcAft>
            </a:pPr>
            <a:r>
              <a:rPr lang="en-US" sz="2400" dirty="0">
                <a:solidFill>
                  <a:schemeClr val="bg2"/>
                </a:solidFill>
                <a:latin typeface="Arial" charset="0"/>
                <a:ea typeface="ＭＳ Ｐゴシック" charset="0"/>
              </a:rPr>
              <a:t>Register individuals/groups in ShakeOut drills to quantify participation</a:t>
            </a:r>
          </a:p>
          <a:p>
            <a:pPr marL="914400" lvl="1" indent="-514350">
              <a:spcAft>
                <a:spcPts val="600"/>
              </a:spcAft>
            </a:pPr>
            <a:r>
              <a:rPr lang="en-US" sz="2400" dirty="0">
                <a:solidFill>
                  <a:schemeClr val="bg2"/>
                </a:solidFill>
                <a:latin typeface="Arial" charset="0"/>
                <a:ea typeface="ＭＳ Ｐゴシック" charset="0"/>
              </a:rPr>
              <a:t>Identify gaps in preparedness efforts</a:t>
            </a:r>
          </a:p>
          <a:p>
            <a:pPr lvl="1">
              <a:lnSpc>
                <a:spcPct val="90000"/>
              </a:lnSpc>
              <a:spcAft>
                <a:spcPts val="600"/>
              </a:spcAft>
              <a:buFont typeface="Arial" charset="0"/>
              <a:buChar char="•"/>
            </a:pPr>
            <a:endParaRPr lang="en-US" sz="2400" dirty="0">
              <a:solidFill>
                <a:schemeClr val="bg2"/>
              </a:solidFill>
              <a:latin typeface="Arial" charset="0"/>
              <a:ea typeface="ＭＳ Ｐゴシック" charset="0"/>
            </a:endParaRPr>
          </a:p>
        </p:txBody>
      </p:sp>
    </p:spTree>
    <p:extLst>
      <p:ext uri="{BB962C8B-B14F-4D97-AF65-F5344CB8AC3E}">
        <p14:creationId xmlns:p14="http://schemas.microsoft.com/office/powerpoint/2010/main" val="64186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rtl="0" eaLnBrk="1" fontAlgn="base" hangingPunct="1"/>
            <a:r>
              <a:rPr lang="en-US" sz="2800" b="1" kern="1200" dirty="0">
                <a:solidFill>
                  <a:srgbClr val="FFFFFF"/>
                </a:solidFill>
                <a:effectLst/>
                <a:latin typeface="Arial"/>
                <a:ea typeface="ＭＳ Ｐゴシック"/>
                <a:cs typeface="ＭＳ Ｐゴシック"/>
              </a:rPr>
              <a:t>Seniors and People With Disabilities Resources</a:t>
            </a:r>
            <a:endParaRPr lang="en-US" dirty="0"/>
          </a:p>
        </p:txBody>
      </p:sp>
      <p:sp>
        <p:nvSpPr>
          <p:cNvPr id="162817" name="Content Placeholder 2"/>
          <p:cNvSpPr>
            <a:spLocks noGrp="1"/>
          </p:cNvSpPr>
          <p:nvPr>
            <p:ph idx="4294967295"/>
          </p:nvPr>
        </p:nvSpPr>
        <p:spPr>
          <a:xfrm>
            <a:off x="76200" y="1295400"/>
            <a:ext cx="8153400" cy="4495800"/>
          </a:xfrm>
        </p:spPr>
        <p:txBody>
          <a:bodyPr/>
          <a:lstStyle/>
          <a:p>
            <a:r>
              <a:rPr lang="en-US" sz="2400" i="1" dirty="0">
                <a:latin typeface="Arial" charset="0"/>
                <a:ea typeface="ＭＳ Ｐゴシック" charset="0"/>
                <a:cs typeface="ＭＳ Ｐゴシック" charset="0"/>
              </a:rPr>
              <a:t>Earthquake Preparedness</a:t>
            </a:r>
            <a:br>
              <a:rPr lang="en-US" sz="2400" i="1" dirty="0">
                <a:latin typeface="Arial" charset="0"/>
                <a:ea typeface="ＭＳ Ｐゴシック" charset="0"/>
                <a:cs typeface="ＭＳ Ｐゴシック" charset="0"/>
              </a:rPr>
            </a:br>
            <a:r>
              <a:rPr lang="en-US" sz="2400" i="1" dirty="0">
                <a:latin typeface="Arial" charset="0"/>
                <a:ea typeface="ＭＳ Ｐゴシック" charset="0"/>
                <a:cs typeface="ＭＳ Ｐゴシック" charset="0"/>
              </a:rPr>
              <a:t>Guide for People with</a:t>
            </a:r>
            <a:br>
              <a:rPr lang="en-US" sz="2400" i="1" dirty="0">
                <a:latin typeface="Arial" charset="0"/>
                <a:ea typeface="ＭＳ Ｐゴシック" charset="0"/>
                <a:cs typeface="ＭＳ Ｐゴシック" charset="0"/>
              </a:rPr>
            </a:br>
            <a:r>
              <a:rPr lang="en-US" sz="2400" i="1" dirty="0">
                <a:latin typeface="Arial" charset="0"/>
                <a:ea typeface="ＭＳ Ｐゴシック" charset="0"/>
                <a:cs typeface="ＭＳ Ｐゴシック" charset="0"/>
              </a:rPr>
              <a:t>Disabilities and Other </a:t>
            </a:r>
            <a:br>
              <a:rPr lang="en-US" sz="2400" i="1" dirty="0">
                <a:latin typeface="Arial" charset="0"/>
                <a:ea typeface="ＭＳ Ｐゴシック" charset="0"/>
                <a:cs typeface="ＭＳ Ｐゴシック" charset="0"/>
              </a:rPr>
            </a:br>
            <a:r>
              <a:rPr lang="en-US" sz="2400" i="1" dirty="0">
                <a:latin typeface="Arial" charset="0"/>
                <a:ea typeface="ＭＳ Ｐゴシック" charset="0"/>
                <a:cs typeface="ＭＳ Ｐゴシック" charset="0"/>
              </a:rPr>
              <a:t>Access or Functional</a:t>
            </a:r>
            <a:br>
              <a:rPr lang="en-US" sz="2400" i="1" dirty="0">
                <a:latin typeface="Arial" charset="0"/>
                <a:ea typeface="ＭＳ Ｐゴシック" charset="0"/>
                <a:cs typeface="ＭＳ Ｐゴシック" charset="0"/>
              </a:rPr>
            </a:br>
            <a:r>
              <a:rPr lang="en-US" sz="2400" i="1" dirty="0">
                <a:latin typeface="Arial" charset="0"/>
                <a:ea typeface="ＭＳ Ｐゴシック" charset="0"/>
                <a:cs typeface="ＭＳ Ｐゴシック" charset="0"/>
              </a:rPr>
              <a:t>Needs</a:t>
            </a:r>
            <a:endParaRPr lang="en-US" sz="1600" i="1" dirty="0">
              <a:latin typeface="Arial" charset="0"/>
              <a:ea typeface="ＭＳ Ｐゴシック" charset="0"/>
              <a:cs typeface="Arial" charset="0"/>
            </a:endParaRPr>
          </a:p>
          <a:p>
            <a:r>
              <a:rPr lang="en-US" sz="2400" dirty="0">
                <a:latin typeface="Arial" charset="0"/>
                <a:ea typeface="ＭＳ Ｐゴシック" charset="0"/>
                <a:cs typeface="Arial" charset="0"/>
              </a:rPr>
              <a:t>Organized according to</a:t>
            </a:r>
            <a:br>
              <a:rPr lang="en-US" sz="2400" dirty="0">
                <a:latin typeface="Arial" charset="0"/>
                <a:ea typeface="ＭＳ Ｐゴシック" charset="0"/>
                <a:cs typeface="Arial" charset="0"/>
              </a:rPr>
            </a:br>
            <a:r>
              <a:rPr lang="en-US" sz="2400" i="1" dirty="0">
                <a:latin typeface="Arial" charset="0"/>
                <a:ea typeface="ＭＳ Ｐゴシック" charset="0"/>
                <a:cs typeface="Arial" charset="0"/>
              </a:rPr>
              <a:t>Seven Steps to Earthquake</a:t>
            </a:r>
            <a:br>
              <a:rPr lang="en-US" sz="2400" i="1" dirty="0">
                <a:latin typeface="Arial" charset="0"/>
                <a:ea typeface="ＭＳ Ｐゴシック" charset="0"/>
                <a:cs typeface="Arial" charset="0"/>
              </a:rPr>
            </a:br>
            <a:r>
              <a:rPr lang="en-US" sz="2400" i="1" dirty="0">
                <a:latin typeface="Arial" charset="0"/>
                <a:ea typeface="ＭＳ Ｐゴシック" charset="0"/>
                <a:cs typeface="Arial" charset="0"/>
              </a:rPr>
              <a:t>Safety</a:t>
            </a:r>
          </a:p>
          <a:p>
            <a:endParaRPr lang="en-US" sz="1600" i="1" dirty="0">
              <a:latin typeface="Arial" charset="0"/>
              <a:ea typeface="ＭＳ Ｐゴシック" charset="0"/>
              <a:cs typeface="Arial" charset="0"/>
            </a:endParaRPr>
          </a:p>
          <a:p>
            <a:r>
              <a:rPr lang="en-US" sz="2400" dirty="0">
                <a:latin typeface="Arial" charset="0"/>
                <a:ea typeface="ＭＳ Ｐゴシック" charset="0"/>
                <a:cs typeface="Arial" charset="0"/>
              </a:rPr>
              <a:t>Also simple “Tips” document</a:t>
            </a:r>
          </a:p>
          <a:p>
            <a:endParaRPr lang="en-US" sz="2400" dirty="0">
              <a:latin typeface="Arial" charset="0"/>
              <a:ea typeface="ＭＳ Ｐゴシック" charset="0"/>
              <a:cs typeface="Arial" charset="0"/>
            </a:endParaRPr>
          </a:p>
          <a:p>
            <a:endParaRPr lang="en-US" sz="2400" dirty="0">
              <a:latin typeface="Arial" charset="0"/>
              <a:ea typeface="ＭＳ Ｐゴシック" charset="0"/>
              <a:cs typeface="Arial" charset="0"/>
            </a:endParaRPr>
          </a:p>
          <a:p>
            <a:pPr marL="0" indent="0">
              <a:buNone/>
            </a:pPr>
            <a:endParaRPr lang="en-US" sz="1400" dirty="0">
              <a:latin typeface="Arial" charset="0"/>
              <a:ea typeface="ＭＳ Ｐゴシック" charset="0"/>
              <a:cs typeface="Arial" charset="0"/>
            </a:endParaRPr>
          </a:p>
          <a:p>
            <a:pPr marL="0" indent="0">
              <a:buNone/>
            </a:pPr>
            <a:r>
              <a:rPr lang="en-US" dirty="0">
                <a:solidFill>
                  <a:srgbClr val="0E4782"/>
                </a:solidFill>
                <a:latin typeface="Arial" charset="0"/>
                <a:ea typeface="ＭＳ Ｐゴシック" charset="0"/>
                <a:cs typeface="Arial" charset="0"/>
              </a:rPr>
              <a:t>	      </a:t>
            </a:r>
            <a:r>
              <a:rPr lang="en-US" u="sng" dirty="0">
                <a:solidFill>
                  <a:srgbClr val="0E4782"/>
                </a:solidFill>
                <a:latin typeface="Arial" charset="0"/>
                <a:ea typeface="ＭＳ Ｐゴシック" charset="0"/>
                <a:cs typeface="Arial" charset="0"/>
              </a:rPr>
              <a:t>earthquakecountry.org/disability</a:t>
            </a:r>
          </a:p>
        </p:txBody>
      </p:sp>
      <p:pic>
        <p:nvPicPr>
          <p:cNvPr id="162819" name="Picture 1" descr="First page of the Earthquake Preparedness Guide for People with Disabilities and Other Access of Functional Need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990600"/>
            <a:ext cx="3886200" cy="49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22966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Seven Steps To Earthquake Safety</a:t>
            </a:r>
          </a:p>
        </p:txBody>
      </p:sp>
      <p:sp>
        <p:nvSpPr>
          <p:cNvPr id="21" name="Rectangle 20" descr="Before"/>
          <p:cNvSpPr/>
          <p:nvPr/>
        </p:nvSpPr>
        <p:spPr>
          <a:xfrm>
            <a:off x="78433" y="960566"/>
            <a:ext cx="1473200" cy="461665"/>
          </a:xfrm>
          <a:prstGeom prst="rect">
            <a:avLst/>
          </a:prstGeom>
          <a:solidFill>
            <a:srgbClr val="FDD666"/>
          </a:solidFill>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2400" b="1" cap="none" spc="0" dirty="0">
                <a:ln w="12700">
                  <a:solidFill>
                    <a:schemeClr val="tx2">
                      <a:satMod val="155000"/>
                    </a:schemeClr>
                  </a:solidFill>
                  <a:prstDash val="solid"/>
                </a:ln>
                <a:solidFill>
                  <a:schemeClr val="bg2"/>
                </a:solidFill>
              </a:rPr>
              <a:t>BEFORE</a:t>
            </a:r>
            <a:endParaRPr lang="en-US" sz="3200" b="1" cap="none" spc="0" dirty="0">
              <a:ln w="12700">
                <a:solidFill>
                  <a:schemeClr val="tx2">
                    <a:satMod val="155000"/>
                  </a:schemeClr>
                </a:solidFill>
                <a:prstDash val="solid"/>
              </a:ln>
              <a:solidFill>
                <a:schemeClr val="bg2"/>
              </a:solidFill>
            </a:endParaRPr>
          </a:p>
        </p:txBody>
      </p:sp>
      <p:sp>
        <p:nvSpPr>
          <p:cNvPr id="14" name="TextBox 13"/>
          <p:cNvSpPr txBox="1"/>
          <p:nvPr/>
        </p:nvSpPr>
        <p:spPr>
          <a:xfrm>
            <a:off x="1435690" y="1014275"/>
            <a:ext cx="1854611" cy="830997"/>
          </a:xfrm>
          <a:prstGeom prst="rect">
            <a:avLst/>
          </a:prstGeom>
          <a:noFill/>
        </p:spPr>
        <p:txBody>
          <a:bodyPr wrap="none" rtlCol="0">
            <a:spAutoFit/>
          </a:bodyPr>
          <a:lstStyle/>
          <a:p>
            <a:pPr algn="ctr"/>
            <a:r>
              <a:rPr lang="en-US" sz="2400" b="1" dirty="0">
                <a:solidFill>
                  <a:srgbClr val="0E4782"/>
                </a:solidFill>
              </a:rPr>
              <a:t>1. Secure </a:t>
            </a:r>
            <a:br>
              <a:rPr lang="en-US" sz="2400" b="1" dirty="0">
                <a:solidFill>
                  <a:srgbClr val="0E4782"/>
                </a:solidFill>
              </a:rPr>
            </a:br>
            <a:r>
              <a:rPr lang="en-US" sz="2400" b="1" dirty="0">
                <a:solidFill>
                  <a:srgbClr val="0E4782"/>
                </a:solidFill>
              </a:rPr>
              <a:t>Your Space</a:t>
            </a:r>
          </a:p>
        </p:txBody>
      </p:sp>
      <p:pic>
        <p:nvPicPr>
          <p:cNvPr id="2" name="Picture 1" descr="Step 1: Secure Your Space.  A bookcase and water heater are secured to the wal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996" y="2032576"/>
            <a:ext cx="1524000" cy="1524000"/>
          </a:xfrm>
          <a:prstGeom prst="rect">
            <a:avLst/>
          </a:prstGeom>
        </p:spPr>
      </p:pic>
      <p:sp>
        <p:nvSpPr>
          <p:cNvPr id="15" name="TextBox 14"/>
          <p:cNvSpPr txBox="1"/>
          <p:nvPr/>
        </p:nvSpPr>
        <p:spPr>
          <a:xfrm>
            <a:off x="3522054" y="1014276"/>
            <a:ext cx="1735746" cy="830997"/>
          </a:xfrm>
          <a:prstGeom prst="rect">
            <a:avLst/>
          </a:prstGeom>
          <a:noFill/>
        </p:spPr>
        <p:txBody>
          <a:bodyPr wrap="square" rtlCol="0">
            <a:spAutoFit/>
          </a:bodyPr>
          <a:lstStyle/>
          <a:p>
            <a:pPr algn="ctr"/>
            <a:r>
              <a:rPr lang="en-US" sz="2400" b="1" dirty="0">
                <a:solidFill>
                  <a:srgbClr val="0E4782"/>
                </a:solidFill>
              </a:rPr>
              <a:t>2. Plan </a:t>
            </a:r>
            <a:br>
              <a:rPr lang="en-US" sz="2400" b="1" dirty="0">
                <a:solidFill>
                  <a:srgbClr val="0E4782"/>
                </a:solidFill>
              </a:rPr>
            </a:br>
            <a:r>
              <a:rPr lang="en-US" sz="2400" b="1" dirty="0">
                <a:solidFill>
                  <a:srgbClr val="0E4782"/>
                </a:solidFill>
              </a:rPr>
              <a:t>To Be Safe</a:t>
            </a:r>
          </a:p>
        </p:txBody>
      </p:sp>
      <p:pic>
        <p:nvPicPr>
          <p:cNvPr id="8" name="Picture 7" descr="Step 2: Plan to Be Safe: Image shows a paper checklist and a cell phon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8396" y="2032576"/>
            <a:ext cx="1524000" cy="1524000"/>
          </a:xfrm>
          <a:prstGeom prst="rect">
            <a:avLst/>
          </a:prstGeom>
        </p:spPr>
      </p:pic>
      <p:sp>
        <p:nvSpPr>
          <p:cNvPr id="16" name="TextBox 15"/>
          <p:cNvSpPr txBox="1"/>
          <p:nvPr/>
        </p:nvSpPr>
        <p:spPr>
          <a:xfrm>
            <a:off x="5362174" y="986473"/>
            <a:ext cx="1876826" cy="830997"/>
          </a:xfrm>
          <a:prstGeom prst="rect">
            <a:avLst/>
          </a:prstGeom>
          <a:noFill/>
        </p:spPr>
        <p:txBody>
          <a:bodyPr wrap="square" rtlCol="0">
            <a:spAutoFit/>
          </a:bodyPr>
          <a:lstStyle/>
          <a:p>
            <a:pPr algn="ctr"/>
            <a:r>
              <a:rPr lang="en-US" sz="2400" b="1" dirty="0">
                <a:solidFill>
                  <a:srgbClr val="0E4782"/>
                </a:solidFill>
              </a:rPr>
              <a:t>3. Organize </a:t>
            </a:r>
            <a:br>
              <a:rPr lang="en-US" sz="2400" b="1" dirty="0">
                <a:solidFill>
                  <a:srgbClr val="0E4782"/>
                </a:solidFill>
              </a:rPr>
            </a:br>
            <a:r>
              <a:rPr lang="en-US" sz="2400" b="1" dirty="0">
                <a:solidFill>
                  <a:srgbClr val="0E4782"/>
                </a:solidFill>
              </a:rPr>
              <a:t>Supplies </a:t>
            </a:r>
          </a:p>
        </p:txBody>
      </p:sp>
      <p:pic>
        <p:nvPicPr>
          <p:cNvPr id="9" name="Picture 8" descr="Step 3: Organize Disaster Supplies: Backpack full of supplies along with a flashlight, water, and presription bot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5221" y="2032576"/>
            <a:ext cx="1524000" cy="1524000"/>
          </a:xfrm>
          <a:prstGeom prst="rect">
            <a:avLst/>
          </a:prstGeom>
        </p:spPr>
      </p:pic>
      <p:pic>
        <p:nvPicPr>
          <p:cNvPr id="10" name="Picture 9" descr="Step 4: Minimize Financial Hardship: Image shows a hard hat, folder with a dollar sign, and a paper with a home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0874" y="2032576"/>
            <a:ext cx="1524000" cy="1524000"/>
          </a:xfrm>
          <a:prstGeom prst="rect">
            <a:avLst/>
          </a:prstGeom>
        </p:spPr>
      </p:pic>
      <p:sp>
        <p:nvSpPr>
          <p:cNvPr id="22" name="Rectangle 21" descr="During"/>
          <p:cNvSpPr/>
          <p:nvPr/>
        </p:nvSpPr>
        <p:spPr>
          <a:xfrm>
            <a:off x="0" y="3840033"/>
            <a:ext cx="1473200" cy="461665"/>
          </a:xfrm>
          <a:prstGeom prst="rect">
            <a:avLst/>
          </a:prstGeom>
          <a:solidFill>
            <a:srgbClr val="F29C4D"/>
          </a:solidFill>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2400" b="1" dirty="0">
                <a:ln w="12700">
                  <a:solidFill>
                    <a:schemeClr val="tx2">
                      <a:satMod val="155000"/>
                    </a:schemeClr>
                  </a:solidFill>
                  <a:prstDash val="solid"/>
                </a:ln>
                <a:solidFill>
                  <a:schemeClr val="bg2"/>
                </a:solidFill>
              </a:rPr>
              <a:t>DURING</a:t>
            </a:r>
            <a:endParaRPr lang="en-US" sz="3200" b="1" cap="none" spc="0" dirty="0">
              <a:ln w="12700">
                <a:solidFill>
                  <a:schemeClr val="tx2">
                    <a:satMod val="155000"/>
                  </a:schemeClr>
                </a:solidFill>
                <a:prstDash val="solid"/>
              </a:ln>
              <a:solidFill>
                <a:schemeClr val="bg2"/>
              </a:solidFill>
            </a:endParaRPr>
          </a:p>
        </p:txBody>
      </p:sp>
      <p:sp>
        <p:nvSpPr>
          <p:cNvPr id="18" name="TextBox 17"/>
          <p:cNvSpPr txBox="1"/>
          <p:nvPr/>
        </p:nvSpPr>
        <p:spPr>
          <a:xfrm>
            <a:off x="1371600" y="3733800"/>
            <a:ext cx="2743200" cy="830997"/>
          </a:xfrm>
          <a:prstGeom prst="rect">
            <a:avLst/>
          </a:prstGeom>
          <a:noFill/>
        </p:spPr>
        <p:txBody>
          <a:bodyPr wrap="square" rtlCol="0">
            <a:spAutoFit/>
          </a:bodyPr>
          <a:lstStyle/>
          <a:p>
            <a:pPr algn="ctr"/>
            <a:r>
              <a:rPr lang="en-US" sz="2400" b="1" dirty="0">
                <a:solidFill>
                  <a:srgbClr val="0E4782"/>
                </a:solidFill>
              </a:rPr>
              <a:t>5. Drop, Cover, </a:t>
            </a:r>
            <a:br>
              <a:rPr lang="en-US" sz="2400" b="1" dirty="0">
                <a:solidFill>
                  <a:srgbClr val="0E4782"/>
                </a:solidFill>
              </a:rPr>
            </a:br>
            <a:r>
              <a:rPr lang="en-US" sz="2400" b="1" dirty="0">
                <a:solidFill>
                  <a:srgbClr val="0E4782"/>
                </a:solidFill>
              </a:rPr>
              <a:t>and Hold On</a:t>
            </a:r>
          </a:p>
        </p:txBody>
      </p:sp>
      <p:pic>
        <p:nvPicPr>
          <p:cNvPr id="11" name="Picture 10" descr="Step 5: Drop, Cover, and Hold On.  Image shows someone under a table as a lamp and picture frame shak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9595" y="4648200"/>
            <a:ext cx="1524000" cy="1524000"/>
          </a:xfrm>
          <a:prstGeom prst="rect">
            <a:avLst/>
          </a:prstGeom>
        </p:spPr>
      </p:pic>
      <p:sp>
        <p:nvSpPr>
          <p:cNvPr id="19" name="TextBox 18"/>
          <p:cNvSpPr txBox="1"/>
          <p:nvPr/>
        </p:nvSpPr>
        <p:spPr>
          <a:xfrm>
            <a:off x="3842913" y="3733800"/>
            <a:ext cx="1795887" cy="830997"/>
          </a:xfrm>
          <a:prstGeom prst="rect">
            <a:avLst/>
          </a:prstGeom>
          <a:noFill/>
        </p:spPr>
        <p:txBody>
          <a:bodyPr wrap="square" rtlCol="0">
            <a:spAutoFit/>
          </a:bodyPr>
          <a:lstStyle/>
          <a:p>
            <a:pPr algn="ctr"/>
            <a:r>
              <a:rPr lang="en-US" sz="2400" b="1" dirty="0">
                <a:solidFill>
                  <a:srgbClr val="0E4782"/>
                </a:solidFill>
              </a:rPr>
              <a:t>6. Improve</a:t>
            </a:r>
            <a:br>
              <a:rPr lang="en-US" sz="2400" b="1" dirty="0">
                <a:solidFill>
                  <a:srgbClr val="0E4782"/>
                </a:solidFill>
              </a:rPr>
            </a:br>
            <a:r>
              <a:rPr lang="en-US" sz="2400" b="1" dirty="0">
                <a:solidFill>
                  <a:srgbClr val="0E4782"/>
                </a:solidFill>
              </a:rPr>
              <a:t>Safety</a:t>
            </a:r>
          </a:p>
        </p:txBody>
      </p:sp>
      <p:pic>
        <p:nvPicPr>
          <p:cNvPr id="12" name="Picture 11" descr="Step 6: Improve Safety.  Images shows a tsunami sign, a first aid kit, and a broom"/>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62400" y="4648200"/>
            <a:ext cx="1524000" cy="1524000"/>
          </a:xfrm>
          <a:prstGeom prst="rect">
            <a:avLst/>
          </a:prstGeom>
        </p:spPr>
      </p:pic>
      <p:sp>
        <p:nvSpPr>
          <p:cNvPr id="23" name="Rectangle 22" descr="After"/>
          <p:cNvSpPr/>
          <p:nvPr/>
        </p:nvSpPr>
        <p:spPr>
          <a:xfrm>
            <a:off x="5634437" y="3886200"/>
            <a:ext cx="1473200" cy="461665"/>
          </a:xfrm>
          <a:prstGeom prst="rect">
            <a:avLst/>
          </a:prstGeom>
          <a:solidFill>
            <a:srgbClr val="7ABCE6"/>
          </a:solidFill>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2400" b="1" dirty="0">
                <a:ln w="12700">
                  <a:solidFill>
                    <a:schemeClr val="tx2">
                      <a:satMod val="155000"/>
                    </a:schemeClr>
                  </a:solidFill>
                  <a:prstDash val="solid"/>
                </a:ln>
                <a:solidFill>
                  <a:schemeClr val="bg2"/>
                </a:solidFill>
              </a:rPr>
              <a:t>AFTER</a:t>
            </a:r>
            <a:endParaRPr lang="en-US" sz="3200" b="1" cap="none" spc="0" dirty="0">
              <a:ln w="12700">
                <a:solidFill>
                  <a:schemeClr val="tx2">
                    <a:satMod val="155000"/>
                  </a:schemeClr>
                </a:solidFill>
                <a:prstDash val="solid"/>
              </a:ln>
              <a:solidFill>
                <a:schemeClr val="bg2"/>
              </a:solidFill>
            </a:endParaRPr>
          </a:p>
        </p:txBody>
      </p:sp>
      <p:sp>
        <p:nvSpPr>
          <p:cNvPr id="20" name="TextBox 19"/>
          <p:cNvSpPr txBox="1"/>
          <p:nvPr/>
        </p:nvSpPr>
        <p:spPr>
          <a:xfrm>
            <a:off x="7103274" y="3733800"/>
            <a:ext cx="2100255" cy="830997"/>
          </a:xfrm>
          <a:prstGeom prst="rect">
            <a:avLst/>
          </a:prstGeom>
          <a:noFill/>
        </p:spPr>
        <p:txBody>
          <a:bodyPr wrap="none" rtlCol="0">
            <a:spAutoFit/>
          </a:bodyPr>
          <a:lstStyle/>
          <a:p>
            <a:pPr algn="ctr"/>
            <a:r>
              <a:rPr lang="en-US" sz="2400" b="1" dirty="0">
                <a:solidFill>
                  <a:srgbClr val="0E4782"/>
                </a:solidFill>
              </a:rPr>
              <a:t>7. Reconnect</a:t>
            </a:r>
            <a:br>
              <a:rPr lang="en-US" sz="2400" b="1" dirty="0">
                <a:solidFill>
                  <a:srgbClr val="0E4782"/>
                </a:solidFill>
              </a:rPr>
            </a:br>
            <a:r>
              <a:rPr lang="en-US" sz="2400" b="1" dirty="0">
                <a:solidFill>
                  <a:srgbClr val="0E4782"/>
                </a:solidFill>
              </a:rPr>
              <a:t>and Restore</a:t>
            </a:r>
          </a:p>
        </p:txBody>
      </p:sp>
      <p:pic>
        <p:nvPicPr>
          <p:cNvPr id="13" name="Picture 12" descr="Step 7: Reconnect and Restore.  Images shows someone replacing a window in a building, and a mother reuniting with her daughte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04108" y="4495800"/>
            <a:ext cx="1687492" cy="1687492"/>
          </a:xfrm>
          <a:prstGeom prst="rect">
            <a:avLst/>
          </a:prstGeom>
        </p:spPr>
      </p:pic>
      <p:sp>
        <p:nvSpPr>
          <p:cNvPr id="24" name="Rectangle 23"/>
          <p:cNvSpPr/>
          <p:nvPr/>
        </p:nvSpPr>
        <p:spPr>
          <a:xfrm>
            <a:off x="0" y="6211669"/>
            <a:ext cx="9144000" cy="646331"/>
          </a:xfrm>
          <a:prstGeom prst="rect">
            <a:avLst/>
          </a:prstGeom>
        </p:spPr>
        <p:txBody>
          <a:bodyPr wrap="square">
            <a:spAutoFit/>
          </a:bodyPr>
          <a:lstStyle/>
          <a:p>
            <a:pPr algn="ctr"/>
            <a:r>
              <a:rPr lang="en-US" b="1" dirty="0">
                <a:solidFill>
                  <a:srgbClr val="0E4782"/>
                </a:solidFill>
              </a:rPr>
              <a:t>EarthquakeCountry.org/</a:t>
            </a:r>
            <a:r>
              <a:rPr lang="en-US" b="1" dirty="0" err="1">
                <a:solidFill>
                  <a:srgbClr val="0E4782"/>
                </a:solidFill>
              </a:rPr>
              <a:t>sevensteps</a:t>
            </a:r>
            <a:endParaRPr lang="en-US" b="1" dirty="0">
              <a:solidFill>
                <a:srgbClr val="0E4782"/>
              </a:solidFill>
            </a:endParaRPr>
          </a:p>
        </p:txBody>
      </p:sp>
      <p:sp>
        <p:nvSpPr>
          <p:cNvPr id="17" name="TextBox 16"/>
          <p:cNvSpPr txBox="1"/>
          <p:nvPr/>
        </p:nvSpPr>
        <p:spPr>
          <a:xfrm>
            <a:off x="7227907" y="933271"/>
            <a:ext cx="1916093" cy="1200329"/>
          </a:xfrm>
          <a:prstGeom prst="rect">
            <a:avLst/>
          </a:prstGeom>
          <a:noFill/>
        </p:spPr>
        <p:txBody>
          <a:bodyPr wrap="square" rtlCol="0">
            <a:spAutoFit/>
          </a:bodyPr>
          <a:lstStyle/>
          <a:p>
            <a:pPr algn="ctr"/>
            <a:r>
              <a:rPr lang="en-US" sz="2400" b="1" dirty="0">
                <a:solidFill>
                  <a:srgbClr val="0E4782"/>
                </a:solidFill>
              </a:rPr>
              <a:t>4. Minimize </a:t>
            </a:r>
            <a:br>
              <a:rPr lang="en-US" sz="2400" b="1" dirty="0">
                <a:solidFill>
                  <a:srgbClr val="0E4782"/>
                </a:solidFill>
              </a:rPr>
            </a:br>
            <a:r>
              <a:rPr lang="en-US" sz="2400" b="1" dirty="0">
                <a:solidFill>
                  <a:srgbClr val="0E4782"/>
                </a:solidFill>
              </a:rPr>
              <a:t>Financial</a:t>
            </a:r>
          </a:p>
          <a:p>
            <a:pPr algn="ctr"/>
            <a:r>
              <a:rPr lang="en-US" sz="2400" b="1" dirty="0">
                <a:solidFill>
                  <a:srgbClr val="0E4782"/>
                </a:solidFill>
              </a:rPr>
              <a:t>Hardship</a:t>
            </a:r>
          </a:p>
        </p:txBody>
      </p:sp>
    </p:spTree>
    <p:extLst>
      <p:ext uri="{BB962C8B-B14F-4D97-AF65-F5344CB8AC3E}">
        <p14:creationId xmlns:p14="http://schemas.microsoft.com/office/powerpoint/2010/main" val="8492008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Step 1: Secure Your</a:t>
            </a:r>
            <a:r>
              <a:rPr lang="en-US" baseline="0" dirty="0"/>
              <a:t> Space</a:t>
            </a:r>
            <a:endParaRPr lang="en-US" dirty="0"/>
          </a:p>
        </p:txBody>
      </p:sp>
      <p:sp>
        <p:nvSpPr>
          <p:cNvPr id="12" name="Text Placeholder 11"/>
          <p:cNvSpPr>
            <a:spLocks noGrp="1"/>
          </p:cNvSpPr>
          <p:nvPr>
            <p:ph type="body" sz="half" idx="1"/>
          </p:nvPr>
        </p:nvSpPr>
        <p:spPr>
          <a:xfrm>
            <a:off x="1219200" y="1143000"/>
            <a:ext cx="7086600" cy="4495800"/>
          </a:xfrm>
        </p:spPr>
        <p:txBody>
          <a:bodyPr/>
          <a:lstStyle/>
          <a:p>
            <a:r>
              <a:rPr lang="en-US" dirty="0"/>
              <a:t>Identify hazards</a:t>
            </a:r>
          </a:p>
          <a:p>
            <a:r>
              <a:rPr lang="en-US" dirty="0"/>
              <a:t>Secure moveable items</a:t>
            </a:r>
          </a:p>
          <a:p>
            <a:r>
              <a:rPr lang="en-US" dirty="0"/>
              <a:t>Reduce Injuries and damage</a:t>
            </a:r>
          </a:p>
        </p:txBody>
      </p:sp>
      <p:pic>
        <p:nvPicPr>
          <p:cNvPr id="14" name="Content Placeholder 13" descr="Diagram showing two people securing a bookshelf and a water heater to the wall"/>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371600" y="3106272"/>
            <a:ext cx="6019800" cy="2832846"/>
          </a:xfrm>
          <a:prstGeom prst="rect">
            <a:avLst/>
          </a:prstGeom>
        </p:spPr>
      </p:pic>
      <p:sp>
        <p:nvSpPr>
          <p:cNvPr id="10" name="TextBox 9"/>
          <p:cNvSpPr txBox="1"/>
          <p:nvPr/>
        </p:nvSpPr>
        <p:spPr>
          <a:xfrm>
            <a:off x="990600" y="6019800"/>
            <a:ext cx="7543800" cy="677108"/>
          </a:xfrm>
          <a:prstGeom prst="rect">
            <a:avLst/>
          </a:prstGeom>
          <a:noFill/>
        </p:spPr>
        <p:txBody>
          <a:bodyPr wrap="square" rtlCol="0">
            <a:spAutoFit/>
          </a:bodyPr>
          <a:lstStyle/>
          <a:p>
            <a:r>
              <a:rPr lang="en-US" sz="3800" b="1" dirty="0">
                <a:solidFill>
                  <a:srgbClr val="0E4782"/>
                </a:solidFill>
              </a:rPr>
              <a:t>EarthquakeCountry.org/step1</a:t>
            </a:r>
          </a:p>
        </p:txBody>
      </p:sp>
    </p:spTree>
    <p:extLst>
      <p:ext uri="{BB962C8B-B14F-4D97-AF65-F5344CB8AC3E}">
        <p14:creationId xmlns:p14="http://schemas.microsoft.com/office/powerpoint/2010/main" val="122203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Top-Heavy Furniture</a:t>
            </a:r>
          </a:p>
        </p:txBody>
      </p:sp>
      <p:sp>
        <p:nvSpPr>
          <p:cNvPr id="3" name="Content Placeholder 2"/>
          <p:cNvSpPr>
            <a:spLocks noGrp="1"/>
          </p:cNvSpPr>
          <p:nvPr>
            <p:ph idx="1"/>
          </p:nvPr>
        </p:nvSpPr>
        <p:spPr>
          <a:xfrm>
            <a:off x="688989" y="5882769"/>
            <a:ext cx="8229600" cy="1066801"/>
          </a:xfrm>
        </p:spPr>
        <p:txBody>
          <a:bodyPr/>
          <a:lstStyle/>
          <a:p>
            <a:pPr marL="0" indent="0">
              <a:buNone/>
            </a:pPr>
            <a:r>
              <a:rPr lang="en-US" dirty="0"/>
              <a:t>Use flexible nylon straps (buckles or </a:t>
            </a:r>
            <a:r>
              <a:rPr lang="en-US" dirty="0" err="1"/>
              <a:t>velcro</a:t>
            </a:r>
            <a:r>
              <a:rPr lang="en-US" dirty="0"/>
              <a:t>)</a:t>
            </a:r>
          </a:p>
        </p:txBody>
      </p:sp>
      <p:pic>
        <p:nvPicPr>
          <p:cNvPr id="102403" name="Picture 3" descr="flexible nylon strap holding furniture to the wall"/>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25958" y="3340195"/>
            <a:ext cx="250778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5" descr="top heavy file cabinet secured with a steel cable to the w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6887" y="1208963"/>
            <a:ext cx="1685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Bookshelf tipped over with contents spilled across the flo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218" y="1631553"/>
            <a:ext cx="2706063" cy="374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descr="affix furniture straps to studs in the wall">
            <a:extLst>
              <a:ext uri="{FF2B5EF4-FFF2-40B4-BE49-F238E27FC236}">
                <a16:creationId xmlns:a16="http://schemas.microsoft.com/office/drawing/2014/main" id="{7ADABCCD-CCDF-0543-A08A-B72243AE8D0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63009" y="1330516"/>
            <a:ext cx="3105868" cy="40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57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39825"/>
          </a:xfrm>
        </p:spPr>
        <p:txBody>
          <a:bodyPr/>
          <a:lstStyle/>
          <a:p>
            <a:r>
              <a:rPr lang="en-US" dirty="0"/>
              <a:t>TVs and Electronics</a:t>
            </a:r>
          </a:p>
        </p:txBody>
      </p:sp>
      <p:sp>
        <p:nvSpPr>
          <p:cNvPr id="3" name="Text Placeholder 2"/>
          <p:cNvSpPr>
            <a:spLocks noGrp="1"/>
          </p:cNvSpPr>
          <p:nvPr>
            <p:ph type="body" sz="half" idx="2"/>
          </p:nvPr>
        </p:nvSpPr>
        <p:spPr>
          <a:xfrm>
            <a:off x="4770902" y="1600200"/>
            <a:ext cx="4038600" cy="4530725"/>
          </a:xfrm>
        </p:spPr>
        <p:txBody>
          <a:bodyPr/>
          <a:lstStyle/>
          <a:p>
            <a:pPr marL="0" indent="0">
              <a:buNone/>
            </a:pPr>
            <a:r>
              <a:rPr lang="en-US" dirty="0"/>
              <a:t>Straps and buckles secured with adhesive and bolted</a:t>
            </a:r>
            <a:r>
              <a:rPr lang="en-US" baseline="0" dirty="0"/>
              <a:t> to anchor points</a:t>
            </a:r>
            <a:endParaRPr lang="en-US" dirty="0"/>
          </a:p>
        </p:txBody>
      </p:sp>
      <p:pic>
        <p:nvPicPr>
          <p:cNvPr id="11" name="Picture 4" descr="shattered television with shards of glass surrounding 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498" y="1099122"/>
            <a:ext cx="3856502" cy="29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hild climbing furniture with television on top of 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4157125"/>
            <a:ext cx="2231894" cy="2283268"/>
          </a:xfrm>
          <a:prstGeom prst="rect">
            <a:avLst/>
          </a:prstGeom>
        </p:spPr>
      </p:pic>
      <p:pic>
        <p:nvPicPr>
          <p:cNvPr id="108551" name="Picture 7" descr="use straps to secure telvisions to furnitu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0876" y="4180498"/>
            <a:ext cx="1506266" cy="225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V anchored with straps">
            <a:extLst>
              <a:ext uri="{FF2B5EF4-FFF2-40B4-BE49-F238E27FC236}">
                <a16:creationId xmlns:a16="http://schemas.microsoft.com/office/drawing/2014/main" id="{1553B284-29C2-F24D-9768-3A13B06E83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16330" y="4157125"/>
            <a:ext cx="2337944" cy="2283268"/>
          </a:xfrm>
          <a:prstGeom prst="rect">
            <a:avLst/>
          </a:prstGeom>
        </p:spPr>
      </p:pic>
      <p:pic>
        <p:nvPicPr>
          <p:cNvPr id="5" name="Picture 4" descr="Computer secured to a table with velcro straps">
            <a:extLst>
              <a:ext uri="{FF2B5EF4-FFF2-40B4-BE49-F238E27FC236}">
                <a16:creationId xmlns:a16="http://schemas.microsoft.com/office/drawing/2014/main" id="{4E945056-84CD-7F44-A08F-3EB87AF973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40972" y="4163812"/>
            <a:ext cx="2365607" cy="2283267"/>
          </a:xfrm>
          <a:prstGeom prst="rect">
            <a:avLst/>
          </a:prstGeom>
        </p:spPr>
      </p:pic>
    </p:spTree>
    <p:extLst>
      <p:ext uri="{BB962C8B-B14F-4D97-AF65-F5344CB8AC3E}">
        <p14:creationId xmlns:p14="http://schemas.microsoft.com/office/powerpoint/2010/main" val="3862707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Essential Equipment</a:t>
            </a:r>
          </a:p>
        </p:txBody>
      </p:sp>
      <p:sp>
        <p:nvSpPr>
          <p:cNvPr id="5" name="Content Placeholder 4"/>
          <p:cNvSpPr>
            <a:spLocks noGrp="1"/>
          </p:cNvSpPr>
          <p:nvPr>
            <p:ph idx="1"/>
          </p:nvPr>
        </p:nvSpPr>
        <p:spPr>
          <a:xfrm>
            <a:off x="457200" y="1409700"/>
            <a:ext cx="8229600" cy="4495800"/>
          </a:xfrm>
        </p:spPr>
        <p:txBody>
          <a:bodyPr/>
          <a:lstStyle/>
          <a:p>
            <a:r>
              <a:rPr lang="en-US" dirty="0"/>
              <a:t>Oxygen tanks</a:t>
            </a:r>
          </a:p>
          <a:p>
            <a:r>
              <a:rPr lang="en-US" dirty="0"/>
              <a:t>Life support devices</a:t>
            </a:r>
          </a:p>
          <a:p>
            <a:r>
              <a:rPr lang="en-US" dirty="0"/>
              <a:t>Lifts/hoists (placement)</a:t>
            </a:r>
          </a:p>
          <a:p>
            <a:endParaRPr lang="en-US" dirty="0"/>
          </a:p>
        </p:txBody>
      </p:sp>
      <p:pic>
        <p:nvPicPr>
          <p:cNvPr id="1026" name="Picture 2" descr="home health oxygen tan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36576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wer lif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36576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3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Wall Hangings</a:t>
            </a:r>
          </a:p>
        </p:txBody>
      </p:sp>
      <p:sp>
        <p:nvSpPr>
          <p:cNvPr id="3" name="Content Placeholder 2"/>
          <p:cNvSpPr>
            <a:spLocks noGrp="1"/>
          </p:cNvSpPr>
          <p:nvPr>
            <p:ph idx="1"/>
          </p:nvPr>
        </p:nvSpPr>
        <p:spPr>
          <a:xfrm>
            <a:off x="228600" y="1398991"/>
            <a:ext cx="8229600" cy="4495800"/>
          </a:xfrm>
        </p:spPr>
        <p:txBody>
          <a:bodyPr/>
          <a:lstStyle/>
          <a:p>
            <a:r>
              <a:rPr lang="en-US" dirty="0"/>
              <a:t>No glass</a:t>
            </a:r>
            <a:r>
              <a:rPr lang="en-US" baseline="0" dirty="0"/>
              <a:t> above beds</a:t>
            </a:r>
          </a:p>
          <a:p>
            <a:r>
              <a:rPr lang="en-US" baseline="0" dirty="0"/>
              <a:t>Use closed hooks</a:t>
            </a:r>
            <a:endParaRPr lang="en-US" dirty="0"/>
          </a:p>
        </p:txBody>
      </p:sp>
      <p:pic>
        <p:nvPicPr>
          <p:cNvPr id="110603" name="Picture 11" descr="Safety Cup Hoo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733306"/>
            <a:ext cx="1274762"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0605" name="Picture 13" descr="earthquake safety picture hang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49925" y="4742831"/>
            <a:ext cx="1286266"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0606" name="Picture 14" descr="Amazing picture hook-  the picture wire is within a small plastic maze so it won't bounce off the w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72965" y="2247106"/>
            <a:ext cx="1348280" cy="177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0609" name="Picture 17" descr="Bed with class picture frame above i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66800" y="3789456"/>
            <a:ext cx="2240737" cy="22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losed hook holding a picture">
            <a:extLst>
              <a:ext uri="{FF2B5EF4-FFF2-40B4-BE49-F238E27FC236}">
                <a16:creationId xmlns:a16="http://schemas.microsoft.com/office/drawing/2014/main" id="{6608E9D2-4457-2544-83CD-33E6360B22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06469" y="4114800"/>
            <a:ext cx="1558925" cy="2338386"/>
          </a:xfrm>
          <a:prstGeom prst="rect">
            <a:avLst/>
          </a:prstGeom>
        </p:spPr>
      </p:pic>
      <p:pic>
        <p:nvPicPr>
          <p:cNvPr id="2" name="Picture 1" descr="closed hook">
            <a:extLst>
              <a:ext uri="{FF2B5EF4-FFF2-40B4-BE49-F238E27FC236}">
                <a16:creationId xmlns:a16="http://schemas.microsoft.com/office/drawing/2014/main" id="{1F4FBDB8-6154-2249-8A04-1F9210A789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43400" y="2400300"/>
            <a:ext cx="2425390" cy="2057400"/>
          </a:xfrm>
          <a:prstGeom prst="rect">
            <a:avLst/>
          </a:prstGeom>
        </p:spPr>
      </p:pic>
    </p:spTree>
    <p:extLst>
      <p:ext uri="{BB962C8B-B14F-4D97-AF65-F5344CB8AC3E}">
        <p14:creationId xmlns:p14="http://schemas.microsoft.com/office/powerpoint/2010/main" val="4015449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Presenters</a:t>
            </a:r>
          </a:p>
        </p:txBody>
      </p:sp>
      <p:sp>
        <p:nvSpPr>
          <p:cNvPr id="17410" name="Text Placeholder 5"/>
          <p:cNvSpPr>
            <a:spLocks noGrp="1"/>
          </p:cNvSpPr>
          <p:nvPr>
            <p:ph idx="1"/>
          </p:nvPr>
        </p:nvSpPr>
        <p:spPr>
          <a:xfrm>
            <a:off x="0" y="1600200"/>
            <a:ext cx="9144000" cy="2667000"/>
          </a:xfrm>
        </p:spPr>
        <p:txBody>
          <a:bodyPr numCol="2"/>
          <a:lstStyle/>
          <a:p>
            <a:pPr marL="0" indent="0" algn="ctr">
              <a:buNone/>
            </a:pPr>
            <a:r>
              <a:rPr lang="en-US" sz="2800" b="1" dirty="0">
                <a:solidFill>
                  <a:srgbClr val="463416"/>
                </a:solidFill>
                <a:latin typeface="Arial" charset="0"/>
                <a:ea typeface="ＭＳ Ｐゴシック" charset="0"/>
                <a:cs typeface="ＭＳ Ｐゴシック" charset="0"/>
              </a:rPr>
              <a:t>Mark Benthien</a:t>
            </a:r>
          </a:p>
          <a:p>
            <a:pPr marL="0" indent="0" algn="ctr">
              <a:buNone/>
            </a:pPr>
            <a:r>
              <a:rPr lang="en-US" sz="1800" dirty="0">
                <a:latin typeface="Arial" charset="0"/>
                <a:ea typeface="ＭＳ Ｐゴシック" charset="0"/>
                <a:cs typeface="ＭＳ Ｐゴシック" charset="0"/>
              </a:rPr>
              <a:t>Dir. for Communication, Education,</a:t>
            </a:r>
            <a:br>
              <a:rPr lang="en-US" sz="1800" dirty="0">
                <a:latin typeface="Arial" charset="0"/>
                <a:ea typeface="ＭＳ Ｐゴシック" charset="0"/>
                <a:cs typeface="ＭＳ Ｐゴシック" charset="0"/>
              </a:rPr>
            </a:br>
            <a:r>
              <a:rPr lang="en-US" sz="1800" dirty="0">
                <a:latin typeface="Arial" charset="0"/>
                <a:ea typeface="ＭＳ Ｐゴシック" charset="0"/>
                <a:cs typeface="ＭＳ Ｐゴシック" charset="0"/>
              </a:rPr>
              <a:t>and Outreach</a:t>
            </a:r>
          </a:p>
          <a:p>
            <a:pPr marL="0" indent="0" algn="ctr">
              <a:buNone/>
            </a:pPr>
            <a:r>
              <a:rPr lang="en-US" sz="1800" dirty="0">
                <a:latin typeface="Arial" charset="0"/>
                <a:ea typeface="ＭＳ Ｐゴシック" charset="0"/>
                <a:cs typeface="ＭＳ Ｐゴシック" charset="0"/>
              </a:rPr>
              <a:t>Southern California Earthquake Center</a:t>
            </a:r>
          </a:p>
          <a:p>
            <a:pPr marL="0" indent="0" algn="ctr">
              <a:buNone/>
            </a:pPr>
            <a:r>
              <a:rPr lang="en-US" sz="1800" dirty="0">
                <a:latin typeface="Arial" charset="0"/>
                <a:ea typeface="ＭＳ Ｐゴシック" charset="0"/>
                <a:cs typeface="ＭＳ Ｐゴシック" charset="0"/>
              </a:rPr>
              <a:t>Executive Director</a:t>
            </a:r>
            <a:br>
              <a:rPr lang="en-US" sz="1800" dirty="0">
                <a:latin typeface="Arial" charset="0"/>
                <a:ea typeface="ＭＳ Ｐゴシック" charset="0"/>
                <a:cs typeface="ＭＳ Ｐゴシック" charset="0"/>
              </a:rPr>
            </a:br>
            <a:r>
              <a:rPr lang="en-US" sz="1800" dirty="0">
                <a:latin typeface="Arial" charset="0"/>
                <a:ea typeface="ＭＳ Ｐゴシック" charset="0"/>
                <a:cs typeface="ＭＳ Ｐゴシック" charset="0"/>
              </a:rPr>
              <a:t>Earthquake Country Alliance </a:t>
            </a:r>
            <a:br>
              <a:rPr lang="en-US" sz="1800" dirty="0">
                <a:latin typeface="Arial" charset="0"/>
                <a:ea typeface="ＭＳ Ｐゴシック" charset="0"/>
                <a:cs typeface="ＭＳ Ｐゴシック" charset="0"/>
              </a:rPr>
            </a:br>
            <a:r>
              <a:rPr lang="en-US" sz="1800" dirty="0" err="1">
                <a:solidFill>
                  <a:srgbClr val="0E4782"/>
                </a:solidFill>
                <a:latin typeface="Arial" charset="0"/>
                <a:ea typeface="ＭＳ Ｐゴシック" charset="0"/>
                <a:cs typeface="ＭＳ Ｐゴシック" charset="0"/>
              </a:rPr>
              <a:t>benthien@usc.edu</a:t>
            </a:r>
            <a:endParaRPr lang="en-US" sz="1800" dirty="0">
              <a:solidFill>
                <a:srgbClr val="0E4782"/>
              </a:solidFill>
              <a:latin typeface="Arial" charset="0"/>
              <a:ea typeface="ＭＳ Ｐゴシック" charset="0"/>
              <a:cs typeface="ＭＳ Ｐゴシック" charset="0"/>
            </a:endParaRPr>
          </a:p>
          <a:p>
            <a:pPr marL="0" indent="0" algn="ctr">
              <a:buNone/>
            </a:pPr>
            <a:r>
              <a:rPr lang="en-US" sz="1800" dirty="0">
                <a:solidFill>
                  <a:schemeClr val="bg2"/>
                </a:solidFill>
                <a:latin typeface="Arial" charset="0"/>
                <a:ea typeface="ＭＳ Ｐゴシック" charset="0"/>
                <a:cs typeface="ＭＳ Ｐゴシック" charset="0"/>
              </a:rPr>
              <a:t>213-740-0323</a:t>
            </a:r>
          </a:p>
          <a:p>
            <a:pPr marL="0" indent="0" algn="ctr">
              <a:buNone/>
            </a:pPr>
            <a:r>
              <a:rPr lang="en-US" sz="2800" b="1" dirty="0">
                <a:latin typeface="Arial" charset="0"/>
                <a:ea typeface="ＭＳ Ｐゴシック" charset="0"/>
                <a:cs typeface="ＭＳ Ｐゴシック" charset="0"/>
              </a:rPr>
              <a:t> Shannon M. Mulhall</a:t>
            </a:r>
          </a:p>
          <a:p>
            <a:pPr marL="0" indent="0" algn="ctr">
              <a:buNone/>
            </a:pPr>
            <a:r>
              <a:rPr lang="en-US" sz="1800" dirty="0">
                <a:latin typeface="Arial" charset="0"/>
                <a:ea typeface="ＭＳ Ｐゴシック" charset="0"/>
                <a:cs typeface="ＭＳ Ｐゴシック" charset="0"/>
              </a:rPr>
              <a:t> Seniors and People With Disabilities</a:t>
            </a:r>
          </a:p>
          <a:p>
            <a:pPr marL="0" indent="0" algn="ctr">
              <a:buNone/>
            </a:pPr>
            <a:r>
              <a:rPr lang="en-US" sz="1800" dirty="0">
                <a:latin typeface="Arial" charset="0"/>
                <a:ea typeface="ＭＳ Ｐゴシック" charset="0"/>
                <a:cs typeface="ＭＳ Ｐゴシック" charset="0"/>
              </a:rPr>
              <a:t>Committee Chair</a:t>
            </a:r>
          </a:p>
          <a:p>
            <a:pPr marL="0" indent="0" algn="ctr">
              <a:buNone/>
            </a:pPr>
            <a:r>
              <a:rPr lang="en-US" sz="1800" dirty="0">
                <a:latin typeface="Arial" charset="0"/>
                <a:ea typeface="ＭＳ Ｐゴシック" charset="0"/>
                <a:cs typeface="ＭＳ Ｐゴシック" charset="0"/>
              </a:rPr>
              <a:t>Earthquake Country Alliance </a:t>
            </a:r>
            <a:br>
              <a:rPr lang="en-US" sz="1800" dirty="0">
                <a:latin typeface="Arial" charset="0"/>
                <a:ea typeface="ＭＳ Ｐゴシック" charset="0"/>
                <a:cs typeface="ＭＳ Ｐゴシック" charset="0"/>
              </a:rPr>
            </a:br>
            <a:r>
              <a:rPr lang="en-US" sz="1800" dirty="0"/>
              <a:t>Certified ADA Coordinator, </a:t>
            </a:r>
          </a:p>
          <a:p>
            <a:pPr marL="0" indent="0" algn="ctr">
              <a:buNone/>
            </a:pPr>
            <a:r>
              <a:rPr lang="en-US" sz="1800" dirty="0"/>
              <a:t>City of Fresno</a:t>
            </a:r>
          </a:p>
          <a:p>
            <a:pPr marL="0" indent="0" algn="ctr">
              <a:buNone/>
            </a:pPr>
            <a:r>
              <a:rPr lang="en-US" sz="1800" dirty="0">
                <a:solidFill>
                  <a:srgbClr val="0E4782"/>
                </a:solidFill>
                <a:latin typeface="Arial" charset="0"/>
                <a:ea typeface="ＭＳ Ｐゴシック" charset="0"/>
                <a:cs typeface="ＭＳ Ｐゴシック" charset="0"/>
              </a:rPr>
              <a:t>Shannon.Mulhall@fresno.gov </a:t>
            </a:r>
          </a:p>
          <a:p>
            <a:pPr marL="0" indent="0" algn="ctr">
              <a:buNone/>
            </a:pPr>
            <a:r>
              <a:rPr lang="en-US" sz="1800" dirty="0"/>
              <a:t>559-621-8716</a:t>
            </a:r>
            <a:endParaRPr lang="en-US" sz="1800" dirty="0">
              <a:solidFill>
                <a:srgbClr val="0E4782"/>
              </a:solidFill>
              <a:latin typeface="Arial" charset="0"/>
              <a:ea typeface="ＭＳ Ｐゴシック" charset="0"/>
              <a:cs typeface="ＭＳ Ｐゴシック" charset="0"/>
            </a:endParaRPr>
          </a:p>
        </p:txBody>
      </p:sp>
      <p:sp>
        <p:nvSpPr>
          <p:cNvPr id="3" name="TextBox 2"/>
          <p:cNvSpPr txBox="1"/>
          <p:nvPr/>
        </p:nvSpPr>
        <p:spPr>
          <a:xfrm>
            <a:off x="1295402" y="4657635"/>
            <a:ext cx="6858000" cy="1200329"/>
          </a:xfrm>
          <a:prstGeom prst="rect">
            <a:avLst/>
          </a:prstGeom>
          <a:noFill/>
        </p:spPr>
        <p:txBody>
          <a:bodyPr wrap="square" rtlCol="0">
            <a:spAutoFit/>
          </a:bodyPr>
          <a:lstStyle/>
          <a:p>
            <a:pPr algn="ctr"/>
            <a:r>
              <a:rPr lang="en-US" b="1" dirty="0">
                <a:solidFill>
                  <a:srgbClr val="0E4782"/>
                </a:solidFill>
              </a:rPr>
              <a:t>EarthquakeCountry.org</a:t>
            </a:r>
          </a:p>
          <a:p>
            <a:endParaRPr lang="en-US" dirty="0"/>
          </a:p>
        </p:txBody>
      </p:sp>
      <p:pic>
        <p:nvPicPr>
          <p:cNvPr id="6" name="Picture 5" descr="Earthquake Country Allianc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5558381"/>
            <a:ext cx="2203021" cy="1071019"/>
          </a:xfrm>
          <a:prstGeom prst="rect">
            <a:avLst/>
          </a:prstGeom>
        </p:spPr>
      </p:pic>
      <p:pic>
        <p:nvPicPr>
          <p:cNvPr id="5" name="Picture 4" descr="Southern California Earthquake Center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8400" y="5482181"/>
            <a:ext cx="1981200" cy="1146528"/>
          </a:xfrm>
          <a:prstGeom prst="rect">
            <a:avLst/>
          </a:prstGeom>
        </p:spPr>
      </p:pic>
    </p:spTree>
    <p:extLst>
      <p:ext uri="{BB962C8B-B14F-4D97-AF65-F5344CB8AC3E}">
        <p14:creationId xmlns:p14="http://schemas.microsoft.com/office/powerpoint/2010/main" val="292281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Smaller Items</a:t>
            </a:r>
          </a:p>
        </p:txBody>
      </p:sp>
      <p:sp>
        <p:nvSpPr>
          <p:cNvPr id="114691" name="Rectangle 3"/>
          <p:cNvSpPr>
            <a:spLocks noGrp="1" noChangeArrowheads="1"/>
          </p:cNvSpPr>
          <p:nvPr>
            <p:ph type="body" idx="1"/>
          </p:nvPr>
        </p:nvSpPr>
        <p:spPr>
          <a:xfrm>
            <a:off x="4867275" y="1268810"/>
            <a:ext cx="4114800" cy="2057400"/>
          </a:xfrm>
        </p:spPr>
        <p:txBody>
          <a:bodyPr/>
          <a:lstStyle/>
          <a:p>
            <a:pPr algn="ctr"/>
            <a:r>
              <a:rPr lang="en-US" altLang="en-US" sz="3600" dirty="0">
                <a:ea typeface="ＭＳ Ｐゴシック" charset="-128"/>
              </a:rPr>
              <a:t>Earthquake Putty</a:t>
            </a:r>
            <a:endParaRPr lang="en-US" altLang="en-US" sz="1050" dirty="0">
              <a:ea typeface="ＭＳ Ｐゴシック" charset="-128"/>
            </a:endParaRPr>
          </a:p>
          <a:p>
            <a:pPr algn="ctr"/>
            <a:r>
              <a:rPr lang="en-US" altLang="en-US" sz="3600" dirty="0">
                <a:ea typeface="ＭＳ Ｐゴシック" charset="-128"/>
              </a:rPr>
              <a:t>Microcrystalline Museum Wax</a:t>
            </a:r>
          </a:p>
        </p:txBody>
      </p:sp>
      <p:pic>
        <p:nvPicPr>
          <p:cNvPr id="114693" name="Picture 7" descr="putty holds items strong even when at an an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1" y="3984871"/>
            <a:ext cx="2057400" cy="23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8" descr="la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724" y="3958656"/>
            <a:ext cx="175736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Furniture knocked over with knick knacks broken and scatter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0024" y="1119513"/>
            <a:ext cx="4600576" cy="241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lace putty or wax under decorative items">
            <a:extLst>
              <a:ext uri="{FF2B5EF4-FFF2-40B4-BE49-F238E27FC236}">
                <a16:creationId xmlns:a16="http://schemas.microsoft.com/office/drawing/2014/main" id="{BCD9B5A1-7976-9047-B5D2-38CDB2B410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72506" y="3647109"/>
            <a:ext cx="2773514" cy="3134691"/>
          </a:xfrm>
          <a:prstGeom prst="rect">
            <a:avLst/>
          </a:prstGeom>
        </p:spPr>
      </p:pic>
    </p:spTree>
    <p:extLst>
      <p:ext uri="{BB962C8B-B14F-4D97-AF65-F5344CB8AC3E}">
        <p14:creationId xmlns:p14="http://schemas.microsoft.com/office/powerpoint/2010/main" val="621202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Kitchen Cabinets</a:t>
            </a:r>
          </a:p>
        </p:txBody>
      </p:sp>
      <p:sp>
        <p:nvSpPr>
          <p:cNvPr id="120835" name="Rectangle 3"/>
          <p:cNvSpPr>
            <a:spLocks noGrp="1" noChangeArrowheads="1"/>
          </p:cNvSpPr>
          <p:nvPr>
            <p:ph type="body" sz="half" idx="1"/>
          </p:nvPr>
        </p:nvSpPr>
        <p:spPr>
          <a:xfrm>
            <a:off x="5211937" y="4267200"/>
            <a:ext cx="3979498" cy="1752600"/>
          </a:xfrm>
        </p:spPr>
        <p:txBody>
          <a:bodyPr/>
          <a:lstStyle/>
          <a:p>
            <a:pPr marL="0" indent="12700">
              <a:lnSpc>
                <a:spcPct val="90000"/>
              </a:lnSpc>
              <a:buFontTx/>
              <a:buNone/>
            </a:pPr>
            <a:r>
              <a:rPr lang="en-US" altLang="en-US" sz="4000" dirty="0">
                <a:ea typeface="ＭＳ Ｐゴシック" charset="-128"/>
              </a:rPr>
              <a:t>Many options available at hardware stores and online</a:t>
            </a:r>
          </a:p>
        </p:txBody>
      </p:sp>
      <p:pic>
        <p:nvPicPr>
          <p:cNvPr id="9" name="Picture 5" descr="kitchen with scattered items from cabinets and draw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155700"/>
            <a:ext cx="2087282" cy="281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icture of a cabinet latch">
            <a:extLst>
              <a:ext uri="{FF2B5EF4-FFF2-40B4-BE49-F238E27FC236}">
                <a16:creationId xmlns:a16="http://schemas.microsoft.com/office/drawing/2014/main" id="{A5BF6C25-ECCF-0745-B224-6BA281948F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2046" y="1461502"/>
            <a:ext cx="3197394" cy="2258596"/>
          </a:xfrm>
          <a:prstGeom prst="rect">
            <a:avLst/>
          </a:prstGeom>
        </p:spPr>
      </p:pic>
      <p:pic>
        <p:nvPicPr>
          <p:cNvPr id="2" name="Picture 1" descr="diagram of an interior cabinet latch">
            <a:extLst>
              <a:ext uri="{FF2B5EF4-FFF2-40B4-BE49-F238E27FC236}">
                <a16:creationId xmlns:a16="http://schemas.microsoft.com/office/drawing/2014/main" id="{D4842539-DB7F-184E-8FF9-15FB2C38B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0007" y="1260859"/>
            <a:ext cx="2004114" cy="2631307"/>
          </a:xfrm>
          <a:prstGeom prst="rect">
            <a:avLst/>
          </a:prstGeom>
        </p:spPr>
      </p:pic>
      <p:pic>
        <p:nvPicPr>
          <p:cNvPr id="4" name="Picture 3" descr="diagram of an exterior cabinet latch">
            <a:extLst>
              <a:ext uri="{FF2B5EF4-FFF2-40B4-BE49-F238E27FC236}">
                <a16:creationId xmlns:a16="http://schemas.microsoft.com/office/drawing/2014/main" id="{34F10040-7DC9-B748-AACB-75BF5618D6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180" y="4114800"/>
            <a:ext cx="2084901" cy="2631308"/>
          </a:xfrm>
          <a:prstGeom prst="rect">
            <a:avLst/>
          </a:prstGeom>
        </p:spPr>
      </p:pic>
      <p:pic>
        <p:nvPicPr>
          <p:cNvPr id="4098" name="Picture 2" descr="Magnetic latch does not require as much manual dexterit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72059" y="4472259"/>
            <a:ext cx="2157141" cy="215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5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p:cNvSpPr>
            <a:spLocks noGrp="1" noChangeArrowheads="1"/>
          </p:cNvSpPr>
          <p:nvPr>
            <p:ph type="title"/>
          </p:nvPr>
        </p:nvSpPr>
        <p:spPr>
          <a:xfrm>
            <a:off x="0" y="0"/>
            <a:ext cx="9144000" cy="838200"/>
          </a:xfrm>
        </p:spPr>
        <p:txBody>
          <a:bodyPr/>
          <a:lstStyle/>
          <a:p>
            <a:r>
              <a:rPr lang="en-US" altLang="en-US" sz="3600" dirty="0">
                <a:solidFill>
                  <a:schemeClr val="tx1"/>
                </a:solidFill>
                <a:ea typeface="ＭＳ Ｐゴシック" charset="-128"/>
              </a:rPr>
              <a:t>Water Heaters and Large Appliances</a:t>
            </a:r>
            <a:endParaRPr lang="en-US" altLang="en-US" i="1" dirty="0">
              <a:solidFill>
                <a:schemeClr val="tx1"/>
              </a:solidFill>
              <a:ea typeface="ＭＳ Ｐゴシック" charset="-128"/>
            </a:endParaRPr>
          </a:p>
        </p:txBody>
      </p:sp>
      <p:sp>
        <p:nvSpPr>
          <p:cNvPr id="122883" name="Rectangle 3"/>
          <p:cNvSpPr>
            <a:spLocks noGrp="1" noChangeArrowheads="1"/>
          </p:cNvSpPr>
          <p:nvPr>
            <p:ph type="body" sz="half" idx="2"/>
          </p:nvPr>
        </p:nvSpPr>
        <p:spPr>
          <a:xfrm>
            <a:off x="5334000" y="1676400"/>
            <a:ext cx="3505200" cy="3811587"/>
          </a:xfrm>
        </p:spPr>
        <p:txBody>
          <a:bodyPr/>
          <a:lstStyle/>
          <a:p>
            <a:r>
              <a:rPr lang="en-US" altLang="en-US" sz="3600" dirty="0">
                <a:ea typeface="ＭＳ Ｐゴシック" charset="-128"/>
              </a:rPr>
              <a:t>Use flexible stainless-steel gas connectors</a:t>
            </a:r>
            <a:endParaRPr lang="en-US" altLang="en-US" sz="2400" dirty="0">
              <a:ea typeface="ＭＳ Ｐゴシック" charset="-128"/>
            </a:endParaRPr>
          </a:p>
          <a:p>
            <a:r>
              <a:rPr lang="en-US" altLang="en-US" sz="3600" dirty="0">
                <a:ea typeface="ＭＳ Ｐゴシック" charset="-128"/>
              </a:rPr>
              <a:t>Secure large appliances to wall studs</a:t>
            </a:r>
          </a:p>
        </p:txBody>
      </p:sp>
      <p:pic>
        <p:nvPicPr>
          <p:cNvPr id="122884" name="Picture 4" descr="drawing of washer and dryer">
            <a:hlinkClick r:id="rId3"/>
          </p:cNvPr>
          <p:cNvPicPr>
            <a:picLocks noGrp="1" noChangeAspect="1" noChangeArrowheads="1"/>
          </p:cNvPicPr>
          <p:nvPr>
            <p:ph type="clipArt" sz="half" idx="1"/>
          </p:nvPr>
        </p:nvPicPr>
        <p:blipFill>
          <a:blip r:embed="rId4">
            <a:extLst>
              <a:ext uri="{28A0092B-C50C-407E-A947-70E740481C1C}">
                <a14:useLocalDpi xmlns:a14="http://schemas.microsoft.com/office/drawing/2010/main"/>
              </a:ext>
            </a:extLst>
          </a:blip>
          <a:srcRect/>
          <a:stretch>
            <a:fillRect/>
          </a:stretch>
        </p:blipFill>
        <p:spPr>
          <a:xfrm>
            <a:off x="2872581" y="4495800"/>
            <a:ext cx="1797050" cy="1797050"/>
          </a:xfrm>
        </p:spPr>
      </p:pic>
      <p:pic>
        <p:nvPicPr>
          <p:cNvPr id="122885" name="Picture 5" descr="Picture of gas oven and ran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02744" y="1676400"/>
            <a:ext cx="1785937"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iagram of refrigerator anchored to wall">
            <a:extLst>
              <a:ext uri="{FF2B5EF4-FFF2-40B4-BE49-F238E27FC236}">
                <a16:creationId xmlns:a16="http://schemas.microsoft.com/office/drawing/2014/main" id="{E87732A4-11D6-B444-B6DF-A61CBCAEAA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173" y="4038600"/>
            <a:ext cx="2337977" cy="2709366"/>
          </a:xfrm>
          <a:prstGeom prst="rect">
            <a:avLst/>
          </a:prstGeom>
        </p:spPr>
      </p:pic>
      <p:pic>
        <p:nvPicPr>
          <p:cNvPr id="3" name="Picture 2" descr="diagram of water heater strapped to wall">
            <a:extLst>
              <a:ext uri="{FF2B5EF4-FFF2-40B4-BE49-F238E27FC236}">
                <a16:creationId xmlns:a16="http://schemas.microsoft.com/office/drawing/2014/main" id="{1C01BDBD-B365-CA4E-B42C-2307A1E3BE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173" y="1059992"/>
            <a:ext cx="2337977" cy="2902408"/>
          </a:xfrm>
          <a:prstGeom prst="rect">
            <a:avLst/>
          </a:prstGeom>
        </p:spPr>
      </p:pic>
    </p:spTree>
    <p:extLst>
      <p:ext uri="{BB962C8B-B14F-4D97-AF65-F5344CB8AC3E}">
        <p14:creationId xmlns:p14="http://schemas.microsoft.com/office/powerpoint/2010/main" val="2190300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chor="t"/>
          <a:lstStyle/>
          <a:p>
            <a:pPr>
              <a:lnSpc>
                <a:spcPct val="140000"/>
              </a:lnSpc>
            </a:pPr>
            <a:r>
              <a:rPr lang="en-US" altLang="en-US" dirty="0">
                <a:ea typeface="ＭＳ Ｐゴシック" charset="-128"/>
              </a:rPr>
              <a:t>B</a:t>
            </a:r>
            <a:r>
              <a:rPr lang="en-US" altLang="en-US" sz="3600" dirty="0">
                <a:ea typeface="ＭＳ Ｐゴシック" charset="-128"/>
              </a:rPr>
              <a:t>egin to </a:t>
            </a:r>
            <a:r>
              <a:rPr lang="en-US" altLang="en-US" sz="3600" i="1" dirty="0">
                <a:ea typeface="ＭＳ Ｐゴシック" charset="-128"/>
              </a:rPr>
              <a:t>Secure </a:t>
            </a:r>
            <a:r>
              <a:rPr lang="en-US" altLang="en-US" sz="3600" b="1" i="1" dirty="0">
                <a:ea typeface="ＭＳ Ｐゴシック" charset="-128"/>
              </a:rPr>
              <a:t>Your</a:t>
            </a:r>
            <a:r>
              <a:rPr lang="en-US" altLang="en-US" sz="3600" i="1" dirty="0">
                <a:ea typeface="ＭＳ Ｐゴシック" charset="-128"/>
              </a:rPr>
              <a:t> Space:</a:t>
            </a:r>
            <a:endParaRPr lang="en-US" altLang="en-US" sz="2800" dirty="0">
              <a:ea typeface="ＭＳ Ｐゴシック" charset="-128"/>
            </a:endParaRPr>
          </a:p>
        </p:txBody>
      </p:sp>
      <p:sp>
        <p:nvSpPr>
          <p:cNvPr id="2" name="Content Placeholder 1"/>
          <p:cNvSpPr>
            <a:spLocks noGrp="1"/>
          </p:cNvSpPr>
          <p:nvPr>
            <p:ph idx="1"/>
          </p:nvPr>
        </p:nvSpPr>
        <p:spPr>
          <a:xfrm>
            <a:off x="533400" y="1219200"/>
            <a:ext cx="8229600" cy="4495800"/>
          </a:xfrm>
        </p:spPr>
        <p:txBody>
          <a:bodyPr/>
          <a:lstStyle/>
          <a:p>
            <a:pPr marL="0" indent="0" algn="ctr">
              <a:buNone/>
            </a:pPr>
            <a:r>
              <a:rPr lang="en-US" b="1" dirty="0"/>
              <a:t>TODAY: </a:t>
            </a:r>
          </a:p>
          <a:p>
            <a:pPr marL="0" indent="0" algn="ctr">
              <a:buNone/>
            </a:pPr>
            <a:r>
              <a:rPr lang="en-US" b="1" dirty="0"/>
              <a:t>Move a heavy object to a lower location</a:t>
            </a:r>
            <a:br>
              <a:rPr lang="en-US" b="1" dirty="0"/>
            </a:br>
            <a:endParaRPr lang="en-US" b="1" dirty="0"/>
          </a:p>
          <a:p>
            <a:r>
              <a:rPr lang="en-US" sz="2800" dirty="0"/>
              <a:t>Review EarthquakeCountry.org/step1</a:t>
            </a:r>
          </a:p>
          <a:p>
            <a:r>
              <a:rPr lang="en-US" sz="2800" dirty="0"/>
              <a:t>List potential hazards to be secured </a:t>
            </a:r>
          </a:p>
          <a:p>
            <a:r>
              <a:rPr lang="en-US" sz="2800" dirty="0"/>
              <a:t>List what to buy (online or at hardware stores)</a:t>
            </a:r>
          </a:p>
          <a:p>
            <a:r>
              <a:rPr lang="en-US" sz="2800" dirty="0"/>
              <a:t>Secure everything in a weekend, or over time</a:t>
            </a:r>
          </a:p>
          <a:p>
            <a:r>
              <a:rPr lang="en-US" sz="2800" dirty="0"/>
              <a:t>Show your friends, family, neighbors (even better… help each other!)</a:t>
            </a:r>
          </a:p>
        </p:txBody>
      </p:sp>
    </p:spTree>
    <p:extLst>
      <p:ext uri="{BB962C8B-B14F-4D97-AF65-F5344CB8AC3E}">
        <p14:creationId xmlns:p14="http://schemas.microsoft.com/office/powerpoint/2010/main" val="2510936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762000"/>
          </a:xfrm>
        </p:spPr>
        <p:txBody>
          <a:bodyPr/>
          <a:lstStyle/>
          <a:p>
            <a:r>
              <a:rPr lang="en-US" dirty="0"/>
              <a:t>Step 2: Plan to Be Safe</a:t>
            </a:r>
          </a:p>
        </p:txBody>
      </p:sp>
      <p:sp>
        <p:nvSpPr>
          <p:cNvPr id="5" name="Text Placeholder 4"/>
          <p:cNvSpPr>
            <a:spLocks noGrp="1"/>
          </p:cNvSpPr>
          <p:nvPr>
            <p:ph type="body" sz="half" idx="1"/>
          </p:nvPr>
        </p:nvSpPr>
        <p:spPr>
          <a:xfrm>
            <a:off x="457200" y="1219200"/>
            <a:ext cx="8229600" cy="1752600"/>
          </a:xfrm>
        </p:spPr>
        <p:txBody>
          <a:bodyPr/>
          <a:lstStyle/>
          <a:p>
            <a:r>
              <a:rPr lang="en-US" dirty="0"/>
              <a:t>Create a disaster plan</a:t>
            </a:r>
          </a:p>
          <a:p>
            <a:r>
              <a:rPr lang="en-US" dirty="0"/>
              <a:t>Decide how to communicate in an emergency</a:t>
            </a:r>
          </a:p>
        </p:txBody>
      </p:sp>
      <p:pic>
        <p:nvPicPr>
          <p:cNvPr id="13" name="Content Placeholder 12" descr="Diagram of a family seated at a table discussing family emergency plans. The father is seated in a wheelchair holding a checklist. The mother is holding a cell phone.  Two children are listenin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676400" y="3124200"/>
            <a:ext cx="5829300" cy="2743200"/>
          </a:xfrm>
          <a:prstGeom prst="rect">
            <a:avLst/>
          </a:prstGeom>
        </p:spPr>
      </p:pic>
      <p:sp>
        <p:nvSpPr>
          <p:cNvPr id="12" name="TextBox 11"/>
          <p:cNvSpPr txBox="1"/>
          <p:nvPr/>
        </p:nvSpPr>
        <p:spPr>
          <a:xfrm>
            <a:off x="1066800" y="6019800"/>
            <a:ext cx="7162800" cy="677108"/>
          </a:xfrm>
          <a:prstGeom prst="rect">
            <a:avLst/>
          </a:prstGeom>
          <a:noFill/>
        </p:spPr>
        <p:txBody>
          <a:bodyPr wrap="square" rtlCol="0">
            <a:spAutoFit/>
          </a:bodyPr>
          <a:lstStyle/>
          <a:p>
            <a:r>
              <a:rPr lang="en-US" sz="3800" b="1" dirty="0">
                <a:solidFill>
                  <a:srgbClr val="0E4782"/>
                </a:solidFill>
              </a:rPr>
              <a:t>EarthquakeCountry.org/step2</a:t>
            </a:r>
          </a:p>
        </p:txBody>
      </p:sp>
    </p:spTree>
    <p:extLst>
      <p:ext uri="{BB962C8B-B14F-4D97-AF65-F5344CB8AC3E}">
        <p14:creationId xmlns:p14="http://schemas.microsoft.com/office/powerpoint/2010/main" val="149107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chor="ctr"/>
          <a:lstStyle/>
          <a:p>
            <a:r>
              <a:rPr lang="en-US" dirty="0"/>
              <a:t>Personal Support Team (PST)</a:t>
            </a:r>
          </a:p>
        </p:txBody>
      </p:sp>
      <p:sp>
        <p:nvSpPr>
          <p:cNvPr id="3" name="Text Placeholder 2"/>
          <p:cNvSpPr>
            <a:spLocks noGrp="1"/>
          </p:cNvSpPr>
          <p:nvPr>
            <p:ph type="body" sz="half" idx="1"/>
          </p:nvPr>
        </p:nvSpPr>
        <p:spPr/>
        <p:txBody>
          <a:bodyPr/>
          <a:lstStyle/>
          <a:p>
            <a:r>
              <a:rPr lang="en-US" dirty="0"/>
              <a:t>At least 3 people</a:t>
            </a:r>
          </a:p>
          <a:p>
            <a:r>
              <a:rPr lang="en-US" dirty="0"/>
              <a:t>Home, work, recreation</a:t>
            </a:r>
          </a:p>
          <a:p>
            <a:r>
              <a:rPr lang="en-US" dirty="0"/>
              <a:t>Know your unique needs and plan</a:t>
            </a:r>
          </a:p>
          <a:p>
            <a:r>
              <a:rPr lang="en-US" dirty="0"/>
              <a:t>Able to assist after earthquake</a:t>
            </a:r>
          </a:p>
          <a:p>
            <a:endParaRPr lang="en-US" dirty="0"/>
          </a:p>
        </p:txBody>
      </p:sp>
      <p:pic>
        <p:nvPicPr>
          <p:cNvPr id="5" name="Content Placeholder 4" descr="Three women, including one in a wheelchair, reviewing medication"/>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2971800" y="4038600"/>
            <a:ext cx="3964309" cy="266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26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AFN Planning for Individual Needs:</a:t>
            </a:r>
          </a:p>
        </p:txBody>
      </p:sp>
      <p:sp>
        <p:nvSpPr>
          <p:cNvPr id="5" name="Content Placeholder 4"/>
          <p:cNvSpPr>
            <a:spLocks noGrp="1"/>
          </p:cNvSpPr>
          <p:nvPr>
            <p:ph idx="1"/>
          </p:nvPr>
        </p:nvSpPr>
        <p:spPr/>
        <p:txBody>
          <a:bodyPr/>
          <a:lstStyle/>
          <a:p>
            <a:r>
              <a:rPr lang="en-US" dirty="0"/>
              <a:t>Label adaptive equipment</a:t>
            </a:r>
          </a:p>
          <a:p>
            <a:r>
              <a:rPr lang="en-US" dirty="0"/>
              <a:t>Transportation plan</a:t>
            </a:r>
          </a:p>
          <a:p>
            <a:r>
              <a:rPr lang="en-US" dirty="0"/>
              <a:t>Care plan for service animals</a:t>
            </a:r>
          </a:p>
        </p:txBody>
      </p:sp>
      <p:pic>
        <p:nvPicPr>
          <p:cNvPr id="4" name="Picture 3" descr="service animal"/>
          <p:cNvPicPr/>
          <p:nvPr/>
        </p:nvPicPr>
        <p:blipFill>
          <a:blip r:embed="rId2">
            <a:extLst>
              <a:ext uri="{28A0092B-C50C-407E-A947-70E740481C1C}">
                <a14:useLocalDpi xmlns:a14="http://schemas.microsoft.com/office/drawing/2010/main"/>
              </a:ext>
            </a:extLst>
          </a:blip>
          <a:srcRect/>
          <a:stretch>
            <a:fillRect/>
          </a:stretch>
        </p:blipFill>
        <p:spPr bwMode="auto">
          <a:xfrm>
            <a:off x="3124200" y="3822700"/>
            <a:ext cx="2895600" cy="2651393"/>
          </a:xfrm>
          <a:prstGeom prst="rect">
            <a:avLst/>
          </a:prstGeom>
          <a:noFill/>
        </p:spPr>
      </p:pic>
    </p:spTree>
    <p:extLst>
      <p:ext uri="{BB962C8B-B14F-4D97-AF65-F5344CB8AC3E}">
        <p14:creationId xmlns:p14="http://schemas.microsoft.com/office/powerpoint/2010/main" val="1535640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lstStyle/>
          <a:p>
            <a:r>
              <a:rPr lang="en-US" dirty="0"/>
              <a:t>Step 3: Organize Disaster Supplies</a:t>
            </a:r>
          </a:p>
        </p:txBody>
      </p:sp>
      <p:sp>
        <p:nvSpPr>
          <p:cNvPr id="5" name="Text Placeholder 4"/>
          <p:cNvSpPr>
            <a:spLocks noGrp="1"/>
          </p:cNvSpPr>
          <p:nvPr>
            <p:ph type="body" sz="half" idx="1"/>
          </p:nvPr>
        </p:nvSpPr>
        <p:spPr>
          <a:xfrm>
            <a:off x="457200" y="1104900"/>
            <a:ext cx="8229600" cy="1905000"/>
          </a:xfrm>
        </p:spPr>
        <p:txBody>
          <a:bodyPr/>
          <a:lstStyle/>
          <a:p>
            <a:r>
              <a:rPr lang="en-US" dirty="0"/>
              <a:t>At home, work, and in your car</a:t>
            </a:r>
          </a:p>
          <a:p>
            <a:r>
              <a:rPr lang="en-US" dirty="0"/>
              <a:t>Copies of prescriptions, extra glasses, etc.</a:t>
            </a:r>
          </a:p>
          <a:p>
            <a:r>
              <a:rPr lang="en-US" dirty="0"/>
              <a:t>Essentials for 3 days, ideally 2 weeks</a:t>
            </a:r>
          </a:p>
        </p:txBody>
      </p:sp>
      <p:pic>
        <p:nvPicPr>
          <p:cNvPr id="14" name="Content Placeholder 13" descr="Diagram of an adult and a child placing emergency supplies into a bin and a backpack, incluidng a radio, water, flashlight, first aid kit, cash, and prescription medication."/>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676400" y="3200400"/>
            <a:ext cx="5829300" cy="2743200"/>
          </a:xfrm>
          <a:prstGeom prst="rect">
            <a:avLst/>
          </a:prstGeom>
        </p:spPr>
      </p:pic>
      <p:sp>
        <p:nvSpPr>
          <p:cNvPr id="12" name="TextBox 11"/>
          <p:cNvSpPr txBox="1"/>
          <p:nvPr/>
        </p:nvSpPr>
        <p:spPr>
          <a:xfrm>
            <a:off x="1066800" y="5994400"/>
            <a:ext cx="8077200" cy="677108"/>
          </a:xfrm>
          <a:prstGeom prst="rect">
            <a:avLst/>
          </a:prstGeom>
          <a:noFill/>
        </p:spPr>
        <p:txBody>
          <a:bodyPr wrap="square" rtlCol="0">
            <a:spAutoFit/>
          </a:bodyPr>
          <a:lstStyle/>
          <a:p>
            <a:r>
              <a:rPr lang="en-US" sz="3800" b="1" dirty="0">
                <a:solidFill>
                  <a:srgbClr val="0E4782"/>
                </a:solidFill>
              </a:rPr>
              <a:t>EarthquakeCountry.org/step3</a:t>
            </a:r>
          </a:p>
        </p:txBody>
      </p:sp>
    </p:spTree>
    <p:extLst>
      <p:ext uri="{BB962C8B-B14F-4D97-AF65-F5344CB8AC3E}">
        <p14:creationId xmlns:p14="http://schemas.microsoft.com/office/powerpoint/2010/main" val="182036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DAFN Considerations</a:t>
            </a:r>
          </a:p>
        </p:txBody>
      </p:sp>
      <p:sp>
        <p:nvSpPr>
          <p:cNvPr id="6" name="Content Placeholder 5"/>
          <p:cNvSpPr>
            <a:spLocks noGrp="1"/>
          </p:cNvSpPr>
          <p:nvPr>
            <p:ph idx="1"/>
          </p:nvPr>
        </p:nvSpPr>
        <p:spPr/>
        <p:txBody>
          <a:bodyPr/>
          <a:lstStyle/>
          <a:p>
            <a:pPr lvl="0"/>
            <a:r>
              <a:rPr lang="en-US" dirty="0"/>
              <a:t>Medications (prescription, over-the-counter medications)</a:t>
            </a:r>
          </a:p>
          <a:p>
            <a:pPr lvl="0"/>
            <a:r>
              <a:rPr lang="en-US" dirty="0"/>
              <a:t>Medical supplies</a:t>
            </a:r>
          </a:p>
          <a:p>
            <a:pPr lvl="0"/>
            <a:r>
              <a:rPr lang="en-US" dirty="0"/>
              <a:t>Medical/Health information</a:t>
            </a:r>
          </a:p>
          <a:p>
            <a:pPr lvl="0"/>
            <a:r>
              <a:rPr lang="en-US" dirty="0"/>
              <a:t>Medication list</a:t>
            </a:r>
          </a:p>
          <a:p>
            <a:pPr lvl="0"/>
            <a:r>
              <a:rPr lang="en-US" dirty="0"/>
              <a:t>Copy of prescriptions</a:t>
            </a:r>
          </a:p>
          <a:p>
            <a:pPr lvl="0"/>
            <a:r>
              <a:rPr lang="en-US" dirty="0"/>
              <a:t>Communication supplies</a:t>
            </a:r>
          </a:p>
        </p:txBody>
      </p:sp>
      <p:pic>
        <p:nvPicPr>
          <p:cNvPr id="3076" name="Picture 4" descr="picture of a picture-based communication devi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7400" y="3200400"/>
            <a:ext cx="3039396" cy="275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0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Supplies for Specific Needs:</a:t>
            </a:r>
          </a:p>
        </p:txBody>
      </p:sp>
      <p:sp>
        <p:nvSpPr>
          <p:cNvPr id="3" name="Content Placeholder 2"/>
          <p:cNvSpPr>
            <a:spLocks noGrp="1"/>
          </p:cNvSpPr>
          <p:nvPr>
            <p:ph idx="1"/>
          </p:nvPr>
        </p:nvSpPr>
        <p:spPr>
          <a:xfrm>
            <a:off x="457200" y="1143000"/>
            <a:ext cx="8229600" cy="4114800"/>
          </a:xfrm>
        </p:spPr>
        <p:txBody>
          <a:bodyPr numCol="2"/>
          <a:lstStyle/>
          <a:p>
            <a:r>
              <a:rPr lang="en-US" dirty="0"/>
              <a:t>Hearing aid batteries</a:t>
            </a:r>
          </a:p>
          <a:p>
            <a:r>
              <a:rPr lang="en-US" dirty="0"/>
              <a:t>Eye glasses</a:t>
            </a:r>
          </a:p>
          <a:p>
            <a:r>
              <a:rPr lang="en-US" dirty="0"/>
              <a:t>Walking stick</a:t>
            </a:r>
          </a:p>
          <a:p>
            <a:r>
              <a:rPr lang="en-US" dirty="0"/>
              <a:t>Oxygen or nebulizer supplies</a:t>
            </a:r>
          </a:p>
          <a:p>
            <a:r>
              <a:rPr lang="en-US" dirty="0"/>
              <a:t>Blood glucose tester</a:t>
            </a:r>
          </a:p>
          <a:p>
            <a:r>
              <a:rPr lang="en-US" dirty="0"/>
              <a:t>Hygiene Equipment </a:t>
            </a:r>
          </a:p>
          <a:p>
            <a:r>
              <a:rPr lang="en-US" dirty="0"/>
              <a:t>Catheter supplies</a:t>
            </a:r>
          </a:p>
          <a:p>
            <a:r>
              <a:rPr lang="en-US" dirty="0"/>
              <a:t>Feeding equipment</a:t>
            </a:r>
          </a:p>
          <a:p>
            <a:r>
              <a:rPr lang="en-US" dirty="0"/>
              <a:t>Hygiene Supplies</a:t>
            </a:r>
          </a:p>
          <a:p>
            <a:pPr lvl="0"/>
            <a:r>
              <a:rPr lang="en-US" dirty="0"/>
              <a:t>Soothers/calmers</a:t>
            </a:r>
            <a:endParaRPr lang="en-US" b="1" dirty="0"/>
          </a:p>
        </p:txBody>
      </p:sp>
      <p:pic>
        <p:nvPicPr>
          <p:cNvPr id="2050" name="Picture 2" descr="Drawing of a CPAP machine being used by a sleeping ma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0200" y="4338637"/>
            <a:ext cx="275463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763000" cy="4525962"/>
          </a:xfrm>
        </p:spPr>
        <p:txBody>
          <a:bodyPr>
            <a:noAutofit/>
          </a:bodyPr>
          <a:lstStyle/>
          <a:p>
            <a:pPr lvl="0"/>
            <a:r>
              <a:rPr lang="en-US" sz="2800" dirty="0"/>
              <a:t>Available educational tools and resources for earthquake preparedness outreach, exercises, and drills</a:t>
            </a:r>
            <a:br>
              <a:rPr lang="en-US" sz="2800" dirty="0"/>
            </a:br>
            <a:r>
              <a:rPr lang="en-US" sz="2800" dirty="0"/>
              <a:t> </a:t>
            </a:r>
          </a:p>
          <a:p>
            <a:pPr lvl="0"/>
            <a:r>
              <a:rPr lang="en-US" sz="2800" dirty="0"/>
              <a:t>How to modify earthquake preparedness and safety steps for people with Disabilities or other Access and Functional Needs</a:t>
            </a:r>
            <a:br>
              <a:rPr lang="en-US" sz="2800" dirty="0"/>
            </a:br>
            <a:endParaRPr lang="en-US" sz="2800" dirty="0"/>
          </a:p>
          <a:p>
            <a:pPr lvl="0"/>
            <a:r>
              <a:rPr lang="en-US" sz="2800" dirty="0"/>
              <a:t>A best practice model for Train-The-Trainer earthquake trainings</a:t>
            </a:r>
          </a:p>
        </p:txBody>
      </p:sp>
      <p:sp>
        <p:nvSpPr>
          <p:cNvPr id="7" name="Title 8">
            <a:extLst>
              <a:ext uri="{FF2B5EF4-FFF2-40B4-BE49-F238E27FC236}">
                <a16:creationId xmlns:a16="http://schemas.microsoft.com/office/drawing/2014/main" id="{4F2E8231-DFE1-5B49-B186-59B4D15FE7FE}"/>
              </a:ext>
            </a:extLst>
          </p:cNvPr>
          <p:cNvSpPr>
            <a:spLocks noGrp="1"/>
          </p:cNvSpPr>
          <p:nvPr>
            <p:ph type="title"/>
          </p:nvPr>
        </p:nvSpPr>
        <p:spPr>
          <a:xfrm>
            <a:off x="0" y="0"/>
            <a:ext cx="9144000" cy="914400"/>
          </a:xfrm>
        </p:spPr>
        <p:txBody>
          <a:bodyPr/>
          <a:lstStyle/>
          <a:p>
            <a:r>
              <a:rPr lang="en-US" dirty="0"/>
              <a:t>What We Will Cover Today</a:t>
            </a:r>
          </a:p>
        </p:txBody>
      </p:sp>
    </p:spTree>
    <p:extLst>
      <p:ext uri="{BB962C8B-B14F-4D97-AF65-F5344CB8AC3E}">
        <p14:creationId xmlns:p14="http://schemas.microsoft.com/office/powerpoint/2010/main" val="1792376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Animal Supplies</a:t>
            </a:r>
          </a:p>
        </p:txBody>
      </p:sp>
      <p:sp>
        <p:nvSpPr>
          <p:cNvPr id="3" name="Content Placeholder 2"/>
          <p:cNvSpPr>
            <a:spLocks noGrp="1"/>
          </p:cNvSpPr>
          <p:nvPr>
            <p:ph idx="1"/>
          </p:nvPr>
        </p:nvSpPr>
        <p:spPr/>
        <p:txBody>
          <a:bodyPr/>
          <a:lstStyle/>
          <a:p>
            <a:r>
              <a:rPr lang="en-US" dirty="0"/>
              <a:t>License and ID tags </a:t>
            </a:r>
          </a:p>
          <a:p>
            <a:r>
              <a:rPr lang="en-US" dirty="0"/>
              <a:t>copies of service animal documentation</a:t>
            </a:r>
          </a:p>
          <a:p>
            <a:r>
              <a:rPr lang="en-US" dirty="0"/>
              <a:t>Immunization records, medications, and veterinarian’s contact information</a:t>
            </a:r>
          </a:p>
          <a:p>
            <a:r>
              <a:rPr lang="en-US" dirty="0"/>
              <a:t>extra animal food, water, and bowls</a:t>
            </a:r>
          </a:p>
          <a:p>
            <a:r>
              <a:rPr lang="en-US" dirty="0"/>
              <a:t>Extra harness and/or leash</a:t>
            </a:r>
          </a:p>
          <a:p>
            <a:r>
              <a:rPr lang="en-US" dirty="0"/>
              <a:t>Booties (practice using them!)</a:t>
            </a:r>
          </a:p>
          <a:p>
            <a:pPr marL="0" indent="0">
              <a:buNone/>
            </a:pPr>
            <a:endParaRPr lang="en-US" dirty="0"/>
          </a:p>
        </p:txBody>
      </p:sp>
    </p:spTree>
    <p:extLst>
      <p:ext uri="{BB962C8B-B14F-4D97-AF65-F5344CB8AC3E}">
        <p14:creationId xmlns:p14="http://schemas.microsoft.com/office/powerpoint/2010/main" val="152427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Step 4: Minimize Financial Hardship</a:t>
            </a:r>
          </a:p>
        </p:txBody>
      </p:sp>
      <p:sp>
        <p:nvSpPr>
          <p:cNvPr id="4" name="Text Placeholder 3"/>
          <p:cNvSpPr>
            <a:spLocks noGrp="1"/>
          </p:cNvSpPr>
          <p:nvPr>
            <p:ph type="body" sz="half" idx="1"/>
          </p:nvPr>
        </p:nvSpPr>
        <p:spPr>
          <a:xfrm>
            <a:off x="457200" y="1280160"/>
            <a:ext cx="8229600" cy="1752600"/>
          </a:xfrm>
        </p:spPr>
        <p:txBody>
          <a:bodyPr/>
          <a:lstStyle/>
          <a:p>
            <a:r>
              <a:rPr lang="en-US" dirty="0"/>
              <a:t>Organize important documents</a:t>
            </a:r>
          </a:p>
          <a:p>
            <a:r>
              <a:rPr lang="en-US" dirty="0"/>
              <a:t>Strengthen your property</a:t>
            </a:r>
          </a:p>
          <a:p>
            <a:r>
              <a:rPr lang="en-US" dirty="0"/>
              <a:t>Consider insurance</a:t>
            </a:r>
          </a:p>
        </p:txBody>
      </p:sp>
      <p:pic>
        <p:nvPicPr>
          <p:cNvPr id="13" name="Content Placeholder 12" descr="Step 4 minimize financial hardship"/>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657350" y="3159026"/>
            <a:ext cx="5829300" cy="2743200"/>
          </a:xfrm>
          <a:prstGeom prst="rect">
            <a:avLst/>
          </a:prstGeom>
        </p:spPr>
      </p:pic>
      <p:sp>
        <p:nvSpPr>
          <p:cNvPr id="7" name="TextBox 6"/>
          <p:cNvSpPr txBox="1"/>
          <p:nvPr/>
        </p:nvSpPr>
        <p:spPr>
          <a:xfrm>
            <a:off x="1066800" y="6054626"/>
            <a:ext cx="8077200" cy="677108"/>
          </a:xfrm>
          <a:prstGeom prst="rect">
            <a:avLst/>
          </a:prstGeom>
          <a:noFill/>
        </p:spPr>
        <p:txBody>
          <a:bodyPr wrap="square" rtlCol="0">
            <a:spAutoFit/>
          </a:bodyPr>
          <a:lstStyle/>
          <a:p>
            <a:r>
              <a:rPr lang="en-US" sz="3800" b="1" dirty="0">
                <a:solidFill>
                  <a:srgbClr val="0E4782"/>
                </a:solidFill>
              </a:rPr>
              <a:t>EarthquakeCountry.org/step4</a:t>
            </a:r>
          </a:p>
        </p:txBody>
      </p:sp>
    </p:spTree>
    <p:extLst>
      <p:ext uri="{BB962C8B-B14F-4D97-AF65-F5344CB8AC3E}">
        <p14:creationId xmlns:p14="http://schemas.microsoft.com/office/powerpoint/2010/main" val="2496578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t>Additional AFN Considerations</a:t>
            </a:r>
          </a:p>
        </p:txBody>
      </p:sp>
      <p:sp>
        <p:nvSpPr>
          <p:cNvPr id="3" name="Text Placeholder 2"/>
          <p:cNvSpPr>
            <a:spLocks noGrp="1"/>
          </p:cNvSpPr>
          <p:nvPr>
            <p:ph type="body" sz="half" idx="1"/>
          </p:nvPr>
        </p:nvSpPr>
        <p:spPr/>
        <p:txBody>
          <a:bodyPr/>
          <a:lstStyle/>
          <a:p>
            <a:r>
              <a:rPr lang="en-US" dirty="0"/>
              <a:t>Health care power of attorney</a:t>
            </a:r>
            <a:br>
              <a:rPr lang="en-US" dirty="0"/>
            </a:br>
            <a:endParaRPr lang="en-US" dirty="0"/>
          </a:p>
          <a:p>
            <a:r>
              <a:rPr lang="en-US" dirty="0"/>
              <a:t>Advance directives</a:t>
            </a:r>
            <a:br>
              <a:rPr lang="en-US" dirty="0"/>
            </a:br>
            <a:endParaRPr lang="en-US" dirty="0"/>
          </a:p>
          <a:p>
            <a:r>
              <a:rPr lang="en-US" dirty="0"/>
              <a:t>Social security documentation</a:t>
            </a:r>
          </a:p>
          <a:p>
            <a:endParaRPr lang="en-US" dirty="0"/>
          </a:p>
        </p:txBody>
      </p:sp>
    </p:spTree>
    <p:extLst>
      <p:ext uri="{BB962C8B-B14F-4D97-AF65-F5344CB8AC3E}">
        <p14:creationId xmlns:p14="http://schemas.microsoft.com/office/powerpoint/2010/main" val="1613219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7016"/>
          </a:xfrm>
        </p:spPr>
        <p:txBody>
          <a:bodyPr/>
          <a:lstStyle/>
          <a:p>
            <a:r>
              <a:rPr lang="en-US" dirty="0"/>
              <a:t>Step 5: Drop/Lock, Cover and Hold On</a:t>
            </a:r>
          </a:p>
        </p:txBody>
      </p:sp>
      <p:sp>
        <p:nvSpPr>
          <p:cNvPr id="10" name="Text Placeholder 9"/>
          <p:cNvSpPr>
            <a:spLocks noGrp="1"/>
          </p:cNvSpPr>
          <p:nvPr>
            <p:ph type="body" sz="half" idx="1"/>
          </p:nvPr>
        </p:nvSpPr>
        <p:spPr>
          <a:xfrm>
            <a:off x="457200" y="1248608"/>
            <a:ext cx="8229600" cy="1752600"/>
          </a:xfrm>
        </p:spPr>
        <p:txBody>
          <a:bodyPr/>
          <a:lstStyle/>
          <a:p>
            <a:r>
              <a:rPr lang="en-US" dirty="0"/>
              <a:t>When the earth shakes, act immediately</a:t>
            </a:r>
          </a:p>
          <a:p>
            <a:r>
              <a:rPr lang="en-US" dirty="0"/>
              <a:t>Protect yourself from falling to the ground, or from falling </a:t>
            </a:r>
            <a:r>
              <a:rPr lang="en-US" dirty="0" err="1"/>
              <a:t>objectys</a:t>
            </a:r>
            <a:endParaRPr lang="en-US" dirty="0"/>
          </a:p>
        </p:txBody>
      </p:sp>
      <p:pic>
        <p:nvPicPr>
          <p:cNvPr id="12" name="Content Placeholder 11" descr="Step 5 Drop or Lock, Cover, and Hold On"/>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657350" y="3352800"/>
            <a:ext cx="5829300" cy="2743200"/>
          </a:xfrm>
          <a:prstGeom prst="rect">
            <a:avLst/>
          </a:prstGeom>
        </p:spPr>
      </p:pic>
      <p:sp>
        <p:nvSpPr>
          <p:cNvPr id="7" name="TextBox 6"/>
          <p:cNvSpPr txBox="1"/>
          <p:nvPr/>
        </p:nvSpPr>
        <p:spPr>
          <a:xfrm>
            <a:off x="1028700" y="6096000"/>
            <a:ext cx="7086600" cy="677108"/>
          </a:xfrm>
          <a:prstGeom prst="rect">
            <a:avLst/>
          </a:prstGeom>
          <a:noFill/>
        </p:spPr>
        <p:txBody>
          <a:bodyPr wrap="square" rtlCol="0">
            <a:spAutoFit/>
          </a:bodyPr>
          <a:lstStyle/>
          <a:p>
            <a:r>
              <a:rPr lang="en-US" sz="3800" b="1" dirty="0">
                <a:solidFill>
                  <a:srgbClr val="0E4782"/>
                </a:solidFill>
              </a:rPr>
              <a:t>EarthquakeCountry.org/step5</a:t>
            </a:r>
          </a:p>
        </p:txBody>
      </p:sp>
    </p:spTree>
    <p:extLst>
      <p:ext uri="{BB962C8B-B14F-4D97-AF65-F5344CB8AC3E}">
        <p14:creationId xmlns:p14="http://schemas.microsoft.com/office/powerpoint/2010/main" val="333833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b="1" dirty="0">
                <a:solidFill>
                  <a:srgbClr val="FFFFFF"/>
                </a:solidFill>
                <a:effectLst/>
                <a:latin typeface="Arial" charset="0"/>
                <a:ea typeface="ＭＳ Ｐゴシック" charset="0"/>
                <a:cs typeface="ＭＳ Ｐゴシック" charset="0"/>
              </a:rPr>
              <a:t>Why </a:t>
            </a:r>
            <a:r>
              <a:rPr lang="en-US" b="1" i="1" dirty="0">
                <a:solidFill>
                  <a:srgbClr val="FFFFFF"/>
                </a:solidFill>
                <a:effectLst/>
                <a:latin typeface="Arial" charset="0"/>
                <a:ea typeface="ＭＳ Ｐゴシック" charset="0"/>
                <a:cs typeface="ＭＳ Ｐゴシック" charset="0"/>
              </a:rPr>
              <a:t>Drop/Lock, Cover, and Hold On</a:t>
            </a:r>
            <a:r>
              <a:rPr lang="en-US" b="1" dirty="0">
                <a:solidFill>
                  <a:srgbClr val="FFFFFF"/>
                </a:solidFill>
                <a:effectLst/>
                <a:latin typeface="Arial" charset="0"/>
                <a:ea typeface="ＭＳ Ｐゴシック" charset="0"/>
                <a:cs typeface="ＭＳ Ｐゴシック" charset="0"/>
              </a:rPr>
              <a:t>?</a:t>
            </a:r>
          </a:p>
        </p:txBody>
      </p:sp>
      <p:sp>
        <p:nvSpPr>
          <p:cNvPr id="25602" name="Content Placeholder 2"/>
          <p:cNvSpPr>
            <a:spLocks noGrp="1"/>
          </p:cNvSpPr>
          <p:nvPr>
            <p:ph sz="half" idx="1"/>
          </p:nvPr>
        </p:nvSpPr>
        <p:spPr>
          <a:xfrm>
            <a:off x="457200" y="1600200"/>
            <a:ext cx="4800600" cy="4495800"/>
          </a:xfrm>
        </p:spPr>
        <p:txBody>
          <a:bodyPr/>
          <a:lstStyle/>
          <a:p>
            <a:pPr marL="457200" indent="-457200">
              <a:spcBef>
                <a:spcPts val="0"/>
              </a:spcBef>
            </a:pPr>
            <a:r>
              <a:rPr lang="en-US" sz="3200" dirty="0">
                <a:latin typeface="Arial" charset="0"/>
                <a:ea typeface="ＭＳ Ｐゴシック" charset="0"/>
                <a:cs typeface="ＭＳ Ｐゴシック" charset="0"/>
              </a:rPr>
              <a:t>Prevents being thrown to the ground</a:t>
            </a:r>
            <a:br>
              <a:rPr lang="en-US" sz="3200" dirty="0">
                <a:latin typeface="Arial" charset="0"/>
                <a:ea typeface="ＭＳ Ｐゴシック" charset="0"/>
                <a:cs typeface="ＭＳ Ｐゴシック" charset="0"/>
              </a:rPr>
            </a:br>
            <a:endParaRPr lang="en-US" sz="3200" dirty="0">
              <a:latin typeface="Arial" charset="0"/>
              <a:ea typeface="ＭＳ Ｐゴシック" charset="0"/>
              <a:cs typeface="ＭＳ Ｐゴシック" charset="0"/>
            </a:endParaRPr>
          </a:p>
          <a:p>
            <a:pPr marL="457200" indent="-457200">
              <a:spcBef>
                <a:spcPts val="0"/>
              </a:spcBef>
            </a:pPr>
            <a:r>
              <a:rPr lang="en-US" sz="3200" dirty="0">
                <a:latin typeface="Arial" charset="0"/>
                <a:ea typeface="ＭＳ Ｐゴシック" charset="0"/>
                <a:cs typeface="ＭＳ Ｐゴシック" charset="0"/>
              </a:rPr>
              <a:t>Reduces injury from falling or flying items</a:t>
            </a:r>
            <a:br>
              <a:rPr lang="en-US" sz="3200" dirty="0">
                <a:latin typeface="Arial" charset="0"/>
                <a:ea typeface="ＭＳ Ｐゴシック" charset="0"/>
                <a:cs typeface="ＭＳ Ｐゴシック" charset="0"/>
              </a:rPr>
            </a:br>
            <a:endParaRPr lang="en-US" sz="3200" dirty="0">
              <a:latin typeface="Arial" charset="0"/>
              <a:ea typeface="ＭＳ Ｐゴシック" charset="0"/>
              <a:cs typeface="ＭＳ Ｐゴシック" charset="0"/>
            </a:endParaRPr>
          </a:p>
          <a:p>
            <a:pPr marL="457200" indent="-457200">
              <a:spcBef>
                <a:spcPts val="0"/>
              </a:spcBef>
            </a:pPr>
            <a:r>
              <a:rPr lang="en-US" sz="3200" dirty="0">
                <a:latin typeface="Arial" charset="0"/>
                <a:ea typeface="ＭＳ Ｐゴシック" charset="0"/>
                <a:cs typeface="ＭＳ Ｐゴシック" charset="0"/>
              </a:rPr>
              <a:t>Increases chance of surviving collapse</a:t>
            </a:r>
          </a:p>
        </p:txBody>
      </p:sp>
      <p:pic>
        <p:nvPicPr>
          <p:cNvPr id="9" name="Content Placeholder 8" descr="Calexico classroom with fallen items covering the desk, which remain stand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855677" y="1600200"/>
            <a:ext cx="2661124" cy="4074055"/>
          </a:xfrm>
          <a:prstGeom prst="rect">
            <a:avLst/>
          </a:prstGeom>
        </p:spPr>
      </p:pic>
      <p:sp>
        <p:nvSpPr>
          <p:cNvPr id="6" name="Text Box 7"/>
          <p:cNvSpPr txBox="1">
            <a:spLocks noChangeArrowheads="1"/>
          </p:cNvSpPr>
          <p:nvPr/>
        </p:nvSpPr>
        <p:spPr bwMode="auto">
          <a:xfrm>
            <a:off x="5867400" y="5638800"/>
            <a:ext cx="3276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rgbClr val="FFFFFF"/>
                </a:solidFill>
                <a:latin typeface="Arial" charset="0"/>
                <a:ea typeface="ヒラギノ角ゴ ProN W3" charset="0"/>
                <a:cs typeface="ヒラギノ角ゴ ProN W3" charset="0"/>
                <a:sym typeface="Arial" charset="0"/>
              </a:defRPr>
            </a:lvl1pPr>
            <a:lvl2pPr marL="37931725" indent="-37474525" eaLnBrk="0" hangingPunct="0">
              <a:defRPr sz="3600">
                <a:solidFill>
                  <a:srgbClr val="FFFFFF"/>
                </a:solidFill>
                <a:latin typeface="Arial" charset="0"/>
                <a:ea typeface="ヒラギノ角ゴ ProN W3" charset="0"/>
                <a:cs typeface="ヒラギノ角ゴ ProN W3" charset="0"/>
                <a:sym typeface="Arial" charset="0"/>
              </a:defRPr>
            </a:lvl2pPr>
            <a:lvl3pPr eaLnBrk="0" hangingPunct="0">
              <a:defRPr sz="3600">
                <a:solidFill>
                  <a:srgbClr val="FFFFFF"/>
                </a:solidFill>
                <a:latin typeface="Arial" charset="0"/>
                <a:ea typeface="ヒラギノ角ゴ ProN W3" charset="0"/>
                <a:cs typeface="ヒラギノ角ゴ ProN W3" charset="0"/>
                <a:sym typeface="Arial" charset="0"/>
              </a:defRPr>
            </a:lvl3pPr>
            <a:lvl4pPr eaLnBrk="0" hangingPunct="0">
              <a:defRPr sz="3600">
                <a:solidFill>
                  <a:srgbClr val="FFFFFF"/>
                </a:solidFill>
                <a:latin typeface="Arial" charset="0"/>
                <a:ea typeface="ヒラギノ角ゴ ProN W3" charset="0"/>
                <a:cs typeface="ヒラギノ角ゴ ProN W3" charset="0"/>
                <a:sym typeface="Arial" charset="0"/>
              </a:defRPr>
            </a:lvl4pPr>
            <a:lvl5pPr eaLnBrk="0" hangingPunct="0">
              <a:defRPr sz="3600">
                <a:solidFill>
                  <a:srgbClr val="FFFFFF"/>
                </a:solidFill>
                <a:latin typeface="Arial" charset="0"/>
                <a:ea typeface="ヒラギノ角ゴ ProN W3" charset="0"/>
                <a:cs typeface="ヒラギノ角ゴ ProN W3" charset="0"/>
                <a:sym typeface="Arial" charset="0"/>
              </a:defRPr>
            </a:lvl5pPr>
            <a:lvl6pPr marL="457200" eaLnBrk="0" fontAlgn="base" hangingPunct="0">
              <a:spcBef>
                <a:spcPct val="0"/>
              </a:spcBef>
              <a:spcAft>
                <a:spcPct val="0"/>
              </a:spcAft>
              <a:defRPr sz="3600">
                <a:solidFill>
                  <a:srgbClr val="FFFFFF"/>
                </a:solidFill>
                <a:latin typeface="Arial" charset="0"/>
                <a:ea typeface="ヒラギノ角ゴ ProN W3" charset="0"/>
                <a:cs typeface="ヒラギノ角ゴ ProN W3" charset="0"/>
                <a:sym typeface="Arial" charset="0"/>
              </a:defRPr>
            </a:lvl6pPr>
            <a:lvl7pPr marL="914400" eaLnBrk="0" fontAlgn="base" hangingPunct="0">
              <a:spcBef>
                <a:spcPct val="0"/>
              </a:spcBef>
              <a:spcAft>
                <a:spcPct val="0"/>
              </a:spcAft>
              <a:defRPr sz="3600">
                <a:solidFill>
                  <a:srgbClr val="FFFFFF"/>
                </a:solidFill>
                <a:latin typeface="Arial" charset="0"/>
                <a:ea typeface="ヒラギノ角ゴ ProN W3" charset="0"/>
                <a:cs typeface="ヒラギノ角ゴ ProN W3" charset="0"/>
                <a:sym typeface="Arial" charset="0"/>
              </a:defRPr>
            </a:lvl7pPr>
            <a:lvl8pPr marL="1371600" eaLnBrk="0" fontAlgn="base" hangingPunct="0">
              <a:spcBef>
                <a:spcPct val="0"/>
              </a:spcBef>
              <a:spcAft>
                <a:spcPct val="0"/>
              </a:spcAft>
              <a:defRPr sz="3600">
                <a:solidFill>
                  <a:srgbClr val="FFFFFF"/>
                </a:solidFill>
                <a:latin typeface="Arial" charset="0"/>
                <a:ea typeface="ヒラギノ角ゴ ProN W3" charset="0"/>
                <a:cs typeface="ヒラギノ角ゴ ProN W3" charset="0"/>
                <a:sym typeface="Arial" charset="0"/>
              </a:defRPr>
            </a:lvl8pPr>
            <a:lvl9pPr marL="1828800" eaLnBrk="0" fontAlgn="base" hangingPunct="0">
              <a:spcBef>
                <a:spcPct val="0"/>
              </a:spcBef>
              <a:spcAft>
                <a:spcPct val="0"/>
              </a:spcAft>
              <a:defRPr sz="3600">
                <a:solidFill>
                  <a:srgbClr val="FFFFFF"/>
                </a:solidFill>
                <a:latin typeface="Arial" charset="0"/>
                <a:ea typeface="ヒラギノ角ゴ ProN W3" charset="0"/>
                <a:cs typeface="ヒラギノ角ゴ ProN W3" charset="0"/>
                <a:sym typeface="Arial" charset="0"/>
              </a:defRPr>
            </a:lvl9pPr>
          </a:lstStyle>
          <a:p>
            <a:pPr eaLnBrk="1" hangingPunct="1">
              <a:spcBef>
                <a:spcPct val="50000"/>
              </a:spcBef>
            </a:pPr>
            <a:r>
              <a:rPr lang="en-CA" sz="1800" dirty="0">
                <a:solidFill>
                  <a:schemeClr val="bg2"/>
                </a:solidFill>
                <a:latin typeface="Calibri" charset="0"/>
              </a:rPr>
              <a:t>Classroom in Calexico, CA </a:t>
            </a:r>
          </a:p>
          <a:p>
            <a:pPr eaLnBrk="1" hangingPunct="1">
              <a:spcBef>
                <a:spcPct val="50000"/>
              </a:spcBef>
            </a:pPr>
            <a:r>
              <a:rPr lang="en-CA" sz="1800" dirty="0">
                <a:solidFill>
                  <a:schemeClr val="bg2"/>
                </a:solidFill>
                <a:latin typeface="Calibri" charset="0"/>
              </a:rPr>
              <a:t>April 2010, M7.2</a:t>
            </a:r>
          </a:p>
        </p:txBody>
      </p:sp>
      <p:sp>
        <p:nvSpPr>
          <p:cNvPr id="7" name="TextBox 6"/>
          <p:cNvSpPr txBox="1"/>
          <p:nvPr/>
        </p:nvSpPr>
        <p:spPr>
          <a:xfrm>
            <a:off x="304800" y="6205210"/>
            <a:ext cx="5169877" cy="523220"/>
          </a:xfrm>
          <a:prstGeom prst="rect">
            <a:avLst/>
          </a:prstGeom>
          <a:noFill/>
        </p:spPr>
        <p:txBody>
          <a:bodyPr wrap="square" rtlCol="0">
            <a:spAutoFit/>
          </a:bodyPr>
          <a:lstStyle/>
          <a:p>
            <a:pPr algn="ctr"/>
            <a:r>
              <a:rPr lang="en-US" sz="2800" b="1" dirty="0">
                <a:solidFill>
                  <a:srgbClr val="0E4782"/>
                </a:solidFill>
              </a:rPr>
              <a:t>EarthquakeCountry.org/step5</a:t>
            </a:r>
          </a:p>
        </p:txBody>
      </p:sp>
    </p:spTree>
    <p:extLst>
      <p:ext uri="{BB962C8B-B14F-4D97-AF65-F5344CB8AC3E}">
        <p14:creationId xmlns:p14="http://schemas.microsoft.com/office/powerpoint/2010/main" val="4241657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fontAlgn="base"/>
            <a:r>
              <a:rPr lang="en-US" sz="4000" b="1" kern="1200" dirty="0">
                <a:solidFill>
                  <a:srgbClr val="FFFFFF"/>
                </a:solidFill>
                <a:effectLst/>
                <a:latin typeface="Arial"/>
                <a:ea typeface="ＭＳ Ｐゴシック"/>
                <a:cs typeface="ＭＳ Ｐゴシック"/>
              </a:rPr>
              <a:t>Drop</a:t>
            </a:r>
            <a:endParaRPr lang="en-US" dirty="0"/>
          </a:p>
        </p:txBody>
      </p:sp>
      <p:sp>
        <p:nvSpPr>
          <p:cNvPr id="4" name="Content Placeholder 3"/>
          <p:cNvSpPr>
            <a:spLocks noGrp="1"/>
          </p:cNvSpPr>
          <p:nvPr>
            <p:ph idx="1"/>
          </p:nvPr>
        </p:nvSpPr>
        <p:spPr>
          <a:xfrm>
            <a:off x="226641" y="1324542"/>
            <a:ext cx="6248400" cy="4495800"/>
          </a:xfrm>
        </p:spPr>
        <p:txBody>
          <a:bodyPr/>
          <a:lstStyle/>
          <a:p>
            <a:pPr marL="0" indent="0">
              <a:buNone/>
            </a:pPr>
            <a:r>
              <a:rPr lang="en-US" dirty="0"/>
              <a:t>If possible:</a:t>
            </a:r>
          </a:p>
          <a:p>
            <a:r>
              <a:rPr lang="en-US" dirty="0"/>
              <a:t>Drop on to your hands and knees, where you are</a:t>
            </a:r>
          </a:p>
        </p:txBody>
      </p:sp>
      <p:pic>
        <p:nvPicPr>
          <p:cNvPr id="10" name="Picture 9" descr="Drop, Cover, and Hold On graphic: The box on the left is a figure of a person on hands and knees. The middle box shows the person covering their head and neck with one arm while crawling towards a nearby table. The right box shows the person under the table, holding onto a table leg with one hand and covering their head and neck with their other han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041" y="4474630"/>
            <a:ext cx="5257800" cy="1732405"/>
          </a:xfrm>
          <a:prstGeom prst="rect">
            <a:avLst/>
          </a:prstGeom>
        </p:spPr>
      </p:pic>
      <p:pic>
        <p:nvPicPr>
          <p:cNvPr id="5" name="Picture 4" descr="4 people bent over between rows of chairs, and holding onto the legs of the chair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5600" y="2421466"/>
            <a:ext cx="2253673" cy="1371600"/>
          </a:xfrm>
          <a:prstGeom prst="rect">
            <a:avLst/>
          </a:prstGeom>
        </p:spPr>
      </p:pic>
      <p:pic>
        <p:nvPicPr>
          <p:cNvPr id="7" name="Picture 6" descr="Two individuals next to a wall, covering their head and neck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86876" y="3865030"/>
            <a:ext cx="2255883" cy="1219200"/>
          </a:xfrm>
          <a:prstGeom prst="rect">
            <a:avLst/>
          </a:prstGeom>
        </p:spPr>
      </p:pic>
      <p:pic>
        <p:nvPicPr>
          <p:cNvPr id="8" name="Picture 7" descr="A woman in a wheelchair against a wall, covering her head and neck with her arms and hands"/>
          <p:cNvPicPr/>
          <p:nvPr/>
        </p:nvPicPr>
        <p:blipFill rotWithShape="1">
          <a:blip r:embed="rId5" cstate="screen">
            <a:extLst>
              <a:ext uri="{28A0092B-C50C-407E-A947-70E740481C1C}">
                <a14:useLocalDpi xmlns:a14="http://schemas.microsoft.com/office/drawing/2010/main"/>
              </a:ext>
            </a:extLst>
          </a:blip>
          <a:srcRect/>
          <a:stretch/>
        </p:blipFill>
        <p:spPr>
          <a:xfrm>
            <a:off x="6705600" y="5096930"/>
            <a:ext cx="2269067" cy="1134534"/>
          </a:xfrm>
          <a:prstGeom prst="rect">
            <a:avLst/>
          </a:prstGeom>
          <a:ln>
            <a:noFill/>
          </a:ln>
          <a:extLst>
            <a:ext uri="{FAA26D3D-D897-4be2-8F04-BA451C77F1D7}">
              <ma14:placeholderFlag xmlns="" xmlns:ma14="http://schemas.microsoft.com/office/mac/drawingml/2011/main"/>
            </a:ext>
          </a:extLst>
        </p:spPr>
      </p:pic>
      <p:pic>
        <p:nvPicPr>
          <p:cNvPr id="13" name="Picture 12" descr="A woman bent over beneath a table, holding onto a leg of the table"/>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6686876" y="1058333"/>
            <a:ext cx="2279323" cy="1329268"/>
          </a:xfrm>
          <a:prstGeom prst="rect">
            <a:avLst/>
          </a:prstGeom>
        </p:spPr>
      </p:pic>
      <p:sp>
        <p:nvSpPr>
          <p:cNvPr id="9" name="TextBox 8"/>
          <p:cNvSpPr txBox="1"/>
          <p:nvPr/>
        </p:nvSpPr>
        <p:spPr>
          <a:xfrm>
            <a:off x="0" y="6400800"/>
            <a:ext cx="9144000" cy="461665"/>
          </a:xfrm>
          <a:prstGeom prst="rect">
            <a:avLst/>
          </a:prstGeom>
          <a:noFill/>
        </p:spPr>
        <p:txBody>
          <a:bodyPr wrap="square" rtlCol="0">
            <a:spAutoFit/>
          </a:bodyPr>
          <a:lstStyle/>
          <a:p>
            <a:pPr algn="ctr"/>
            <a:r>
              <a:rPr lang="en-US" sz="2400" b="1" dirty="0">
                <a:solidFill>
                  <a:srgbClr val="0E4782"/>
                </a:solidFill>
              </a:rPr>
              <a:t>EarthquakeCountry.org/step5 </a:t>
            </a:r>
            <a:r>
              <a:rPr lang="en-US" sz="2400" dirty="0">
                <a:solidFill>
                  <a:srgbClr val="0E4782"/>
                </a:solidFill>
              </a:rPr>
              <a:t>has advice for a variety of settings</a:t>
            </a:r>
          </a:p>
        </p:txBody>
      </p:sp>
    </p:spTree>
    <p:extLst>
      <p:ext uri="{BB962C8B-B14F-4D97-AF65-F5344CB8AC3E}">
        <p14:creationId xmlns:p14="http://schemas.microsoft.com/office/powerpoint/2010/main" val="3572444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Cover</a:t>
            </a:r>
          </a:p>
        </p:txBody>
      </p:sp>
      <p:sp>
        <p:nvSpPr>
          <p:cNvPr id="4" name="Content Placeholder 3"/>
          <p:cNvSpPr>
            <a:spLocks noGrp="1"/>
          </p:cNvSpPr>
          <p:nvPr>
            <p:ph idx="1"/>
          </p:nvPr>
        </p:nvSpPr>
        <p:spPr>
          <a:xfrm>
            <a:off x="177801" y="1094803"/>
            <a:ext cx="6299199" cy="2898859"/>
          </a:xfrm>
        </p:spPr>
        <p:txBody>
          <a:bodyPr/>
          <a:lstStyle/>
          <a:p>
            <a:r>
              <a:rPr lang="en-US" sz="2800" dirty="0"/>
              <a:t>Cover your head and neck </a:t>
            </a:r>
            <a:br>
              <a:rPr lang="en-US" sz="2800" dirty="0"/>
            </a:br>
            <a:r>
              <a:rPr lang="en-US" sz="2800" dirty="0"/>
              <a:t>with one arm and hand. </a:t>
            </a:r>
          </a:p>
          <a:p>
            <a:r>
              <a:rPr lang="en-US" sz="2800" dirty="0"/>
              <a:t>If a sturdy table or desk is nearby, crawl underneath it for shelter</a:t>
            </a:r>
          </a:p>
          <a:p>
            <a:r>
              <a:rPr lang="en-US" sz="2800" dirty="0"/>
              <a:t>If no table/desk, crawl against a wall or next to low furniture for sideways protection</a:t>
            </a:r>
          </a:p>
        </p:txBody>
      </p:sp>
      <p:pic>
        <p:nvPicPr>
          <p:cNvPr id="11" name="Picture 10" descr="Drop, Cover, and Hold On graphic: The box on the left is a figure of a person on hands and knees. The middle box shows the person covering their head and neck with one arm while crawling towards a nearby table. The right box shows the person under the table, holding onto a table leg with one hand and covering their head and neck with their other han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4495800"/>
            <a:ext cx="5257800" cy="1732405"/>
          </a:xfrm>
          <a:prstGeom prst="rect">
            <a:avLst/>
          </a:prstGeom>
        </p:spPr>
      </p:pic>
      <p:pic>
        <p:nvPicPr>
          <p:cNvPr id="5" name="Picture 4" descr="4 people bent over between rows of chairs, and holding onto the legs of the chair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5600" y="2421466"/>
            <a:ext cx="2253673" cy="1371600"/>
          </a:xfrm>
          <a:prstGeom prst="rect">
            <a:avLst/>
          </a:prstGeom>
        </p:spPr>
      </p:pic>
      <p:pic>
        <p:nvPicPr>
          <p:cNvPr id="7" name="Picture 6" descr="2 people on the ground, next to a wall, bent over and covering their head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5600" y="3826931"/>
            <a:ext cx="2255883" cy="1219200"/>
          </a:xfrm>
          <a:prstGeom prst="rect">
            <a:avLst/>
          </a:prstGeom>
        </p:spPr>
      </p:pic>
      <p:pic>
        <p:nvPicPr>
          <p:cNvPr id="8" name="Picture 7" descr="A woman in a wheelchair against a wall, covering her head and neck with her arms and hands"/>
          <p:cNvPicPr/>
          <p:nvPr/>
        </p:nvPicPr>
        <p:blipFill rotWithShape="1">
          <a:blip r:embed="rId5" cstate="screen">
            <a:extLst>
              <a:ext uri="{28A0092B-C50C-407E-A947-70E740481C1C}">
                <a14:useLocalDpi xmlns:a14="http://schemas.microsoft.com/office/drawing/2010/main"/>
              </a:ext>
            </a:extLst>
          </a:blip>
          <a:srcRect/>
          <a:stretch/>
        </p:blipFill>
        <p:spPr>
          <a:xfrm>
            <a:off x="6690206" y="5046131"/>
            <a:ext cx="2269067" cy="1134534"/>
          </a:xfrm>
          <a:prstGeom prst="rect">
            <a:avLst/>
          </a:prstGeom>
          <a:ln>
            <a:noFill/>
          </a:ln>
          <a:extLst>
            <a:ext uri="{FAA26D3D-D897-4be2-8F04-BA451C77F1D7}">
              <ma14:placeholderFlag xmlns="" xmlns:ma14="http://schemas.microsoft.com/office/mac/drawingml/2011/main"/>
            </a:ext>
          </a:extLst>
        </p:spPr>
      </p:pic>
      <p:pic>
        <p:nvPicPr>
          <p:cNvPr id="13" name="Picture 12" descr="A woman bent over beneath a table, holding onto a leg of the table"/>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6686876" y="1058333"/>
            <a:ext cx="2279323" cy="1329268"/>
          </a:xfrm>
          <a:prstGeom prst="rect">
            <a:avLst/>
          </a:prstGeom>
        </p:spPr>
      </p:pic>
      <p:sp>
        <p:nvSpPr>
          <p:cNvPr id="10" name="TextBox 9">
            <a:extLst>
              <a:ext uri="{FF2B5EF4-FFF2-40B4-BE49-F238E27FC236}">
                <a16:creationId xmlns:a16="http://schemas.microsoft.com/office/drawing/2014/main" id="{A7ACA30A-431E-D642-B5F5-168043C718EB}"/>
              </a:ext>
            </a:extLst>
          </p:cNvPr>
          <p:cNvSpPr txBox="1"/>
          <p:nvPr/>
        </p:nvSpPr>
        <p:spPr>
          <a:xfrm>
            <a:off x="0" y="6400800"/>
            <a:ext cx="9144000" cy="461665"/>
          </a:xfrm>
          <a:prstGeom prst="rect">
            <a:avLst/>
          </a:prstGeom>
          <a:noFill/>
        </p:spPr>
        <p:txBody>
          <a:bodyPr wrap="square" rtlCol="0">
            <a:spAutoFit/>
          </a:bodyPr>
          <a:lstStyle/>
          <a:p>
            <a:pPr algn="ctr"/>
            <a:r>
              <a:rPr lang="en-US" sz="2400" b="1" dirty="0">
                <a:solidFill>
                  <a:srgbClr val="0E4782"/>
                </a:solidFill>
              </a:rPr>
              <a:t>EarthquakeCountry.org/step5 </a:t>
            </a:r>
            <a:r>
              <a:rPr lang="en-US" sz="2400" dirty="0">
                <a:solidFill>
                  <a:srgbClr val="0E4782"/>
                </a:solidFill>
              </a:rPr>
              <a:t>has advice for a variety of settings</a:t>
            </a:r>
          </a:p>
        </p:txBody>
      </p:sp>
    </p:spTree>
    <p:extLst>
      <p:ext uri="{BB962C8B-B14F-4D97-AF65-F5344CB8AC3E}">
        <p14:creationId xmlns:p14="http://schemas.microsoft.com/office/powerpoint/2010/main" val="77237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Hold On</a:t>
            </a:r>
          </a:p>
        </p:txBody>
      </p:sp>
      <p:sp>
        <p:nvSpPr>
          <p:cNvPr id="4" name="Content Placeholder 3"/>
          <p:cNvSpPr>
            <a:spLocks noGrp="1"/>
          </p:cNvSpPr>
          <p:nvPr>
            <p:ph idx="1"/>
          </p:nvPr>
        </p:nvSpPr>
        <p:spPr>
          <a:xfrm>
            <a:off x="25400" y="1083736"/>
            <a:ext cx="6375400" cy="4495800"/>
          </a:xfrm>
        </p:spPr>
        <p:txBody>
          <a:bodyPr/>
          <a:lstStyle/>
          <a:p>
            <a:r>
              <a:rPr lang="en-US" sz="2800" dirty="0"/>
              <a:t>Hold On to your shelter until shaking stops</a:t>
            </a:r>
          </a:p>
          <a:p>
            <a:r>
              <a:rPr lang="en-US" sz="2800" dirty="0"/>
              <a:t>Be ready to move with your shelter</a:t>
            </a:r>
          </a:p>
          <a:p>
            <a:r>
              <a:rPr lang="en-US" sz="2800" dirty="0"/>
              <a:t>If not under a shelter, hold on to your </a:t>
            </a:r>
            <a:br>
              <a:rPr lang="en-US" sz="2800" dirty="0"/>
            </a:br>
            <a:r>
              <a:rPr lang="en-US" sz="2800" dirty="0"/>
              <a:t>head/neck with both arms and hands</a:t>
            </a:r>
          </a:p>
        </p:txBody>
      </p:sp>
      <p:pic>
        <p:nvPicPr>
          <p:cNvPr id="11" name="Picture 10" descr="Drop, Cover, and Hold On graphic: The box on the left is a figure of a person on hands and knees. The middle box shows the person covering their head and neck with one arm while crawling towards a nearby table. The right box shows the person under the table, holding onto a table leg with one hand and covering their head and neck with their other han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4495800"/>
            <a:ext cx="5257800" cy="1732405"/>
          </a:xfrm>
          <a:prstGeom prst="rect">
            <a:avLst/>
          </a:prstGeom>
        </p:spPr>
      </p:pic>
      <p:pic>
        <p:nvPicPr>
          <p:cNvPr id="5" name="Picture 4" descr="4 people bent over between rows of chairs, and holding onto the legs of the chair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5600" y="2421466"/>
            <a:ext cx="2253673" cy="1371600"/>
          </a:xfrm>
          <a:prstGeom prst="rect">
            <a:avLst/>
          </a:prstGeom>
        </p:spPr>
      </p:pic>
      <p:pic>
        <p:nvPicPr>
          <p:cNvPr id="7" name="Picture 6" descr="2 people on the ground, next to a wall, bent over and covering their head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5600" y="3826931"/>
            <a:ext cx="2255883" cy="1219200"/>
          </a:xfrm>
          <a:prstGeom prst="rect">
            <a:avLst/>
          </a:prstGeom>
        </p:spPr>
      </p:pic>
      <p:pic>
        <p:nvPicPr>
          <p:cNvPr id="8" name="Picture 7" descr="A woman in a wheelchair against a wall, covering her head and neck with her arms and hands"/>
          <p:cNvPicPr/>
          <p:nvPr/>
        </p:nvPicPr>
        <p:blipFill rotWithShape="1">
          <a:blip r:embed="rId5" cstate="screen">
            <a:extLst>
              <a:ext uri="{28A0092B-C50C-407E-A947-70E740481C1C}">
                <a14:useLocalDpi xmlns:a14="http://schemas.microsoft.com/office/drawing/2010/main"/>
              </a:ext>
            </a:extLst>
          </a:blip>
          <a:srcRect/>
          <a:stretch/>
        </p:blipFill>
        <p:spPr>
          <a:xfrm>
            <a:off x="6705600" y="5096930"/>
            <a:ext cx="2269067" cy="1134534"/>
          </a:xfrm>
          <a:prstGeom prst="rect">
            <a:avLst/>
          </a:prstGeom>
          <a:ln>
            <a:noFill/>
          </a:ln>
          <a:extLst>
            <a:ext uri="{FAA26D3D-D897-4be2-8F04-BA451C77F1D7}">
              <ma14:placeholderFlag xmlns="" xmlns:ma14="http://schemas.microsoft.com/office/mac/drawingml/2011/main"/>
            </a:ext>
          </a:extLst>
        </p:spPr>
      </p:pic>
      <p:pic>
        <p:nvPicPr>
          <p:cNvPr id="13" name="Picture 12" descr="A woman bent over beneath a table, holding onto a leg of the table"/>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6686876" y="1058333"/>
            <a:ext cx="2279323" cy="1329268"/>
          </a:xfrm>
          <a:prstGeom prst="rect">
            <a:avLst/>
          </a:prstGeom>
        </p:spPr>
      </p:pic>
      <p:sp>
        <p:nvSpPr>
          <p:cNvPr id="10" name="TextBox 9">
            <a:extLst>
              <a:ext uri="{FF2B5EF4-FFF2-40B4-BE49-F238E27FC236}">
                <a16:creationId xmlns:a16="http://schemas.microsoft.com/office/drawing/2014/main" id="{5070B5C9-7C38-B84F-9D50-181C905CB2F5}"/>
              </a:ext>
            </a:extLst>
          </p:cNvPr>
          <p:cNvSpPr txBox="1"/>
          <p:nvPr/>
        </p:nvSpPr>
        <p:spPr>
          <a:xfrm>
            <a:off x="0" y="6400800"/>
            <a:ext cx="9144000" cy="461665"/>
          </a:xfrm>
          <a:prstGeom prst="rect">
            <a:avLst/>
          </a:prstGeom>
          <a:noFill/>
        </p:spPr>
        <p:txBody>
          <a:bodyPr wrap="square" rtlCol="0">
            <a:spAutoFit/>
          </a:bodyPr>
          <a:lstStyle/>
          <a:p>
            <a:pPr algn="ctr"/>
            <a:r>
              <a:rPr lang="en-US" sz="2400" b="1" dirty="0">
                <a:solidFill>
                  <a:srgbClr val="0E4782"/>
                </a:solidFill>
              </a:rPr>
              <a:t>EarthquakeCountry.org/step5 </a:t>
            </a:r>
            <a:r>
              <a:rPr lang="en-US" sz="2400" dirty="0">
                <a:solidFill>
                  <a:srgbClr val="0E4782"/>
                </a:solidFill>
              </a:rPr>
              <a:t>has advice for a variety of settings</a:t>
            </a:r>
          </a:p>
        </p:txBody>
      </p:sp>
    </p:spTree>
    <p:extLst>
      <p:ext uri="{BB962C8B-B14F-4D97-AF65-F5344CB8AC3E}">
        <p14:creationId xmlns:p14="http://schemas.microsoft.com/office/powerpoint/2010/main" val="1818615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eaLnBrk="1" hangingPunct="1"/>
            <a:r>
              <a:rPr lang="en-US" dirty="0">
                <a:latin typeface="Arial" charset="0"/>
                <a:ea typeface="ＭＳ Ｐゴシック" charset="0"/>
                <a:cs typeface="ＭＳ Ｐゴシック" charset="0"/>
              </a:rPr>
              <a:t>Adapt Your Response</a:t>
            </a:r>
            <a:endParaRPr lang="en-US" b="1" dirty="0">
              <a:solidFill>
                <a:schemeClr val="tx1"/>
              </a:solidFill>
              <a:effectLst/>
              <a:latin typeface="Arial" charset="0"/>
              <a:ea typeface="ＭＳ Ｐゴシック" charset="0"/>
              <a:cs typeface="ＭＳ Ｐゴシック" charset="0"/>
            </a:endParaRPr>
          </a:p>
        </p:txBody>
      </p:sp>
      <p:sp>
        <p:nvSpPr>
          <p:cNvPr id="7" name="Content Placeholder 6"/>
          <p:cNvSpPr>
            <a:spLocks noGrp="1"/>
          </p:cNvSpPr>
          <p:nvPr>
            <p:ph sz="half" idx="1"/>
          </p:nvPr>
        </p:nvSpPr>
        <p:spPr>
          <a:xfrm>
            <a:off x="196273" y="1295400"/>
            <a:ext cx="4038600" cy="4800600"/>
          </a:xfrm>
        </p:spPr>
        <p:txBody>
          <a:bodyPr/>
          <a:lstStyle/>
          <a:p>
            <a:r>
              <a:rPr lang="en-US" dirty="0"/>
              <a:t>If you can’t get back up, don’t get down </a:t>
            </a:r>
          </a:p>
          <a:p>
            <a:pPr lvl="1"/>
            <a:r>
              <a:rPr lang="en-US" dirty="0"/>
              <a:t>Bend over and cover your head and neck with your arms/hands</a:t>
            </a:r>
          </a:p>
          <a:p>
            <a:pPr lvl="1"/>
            <a:r>
              <a:rPr lang="en-US" dirty="0"/>
              <a:t>If you can’t cover head and neck, cover torso</a:t>
            </a:r>
          </a:p>
          <a:p>
            <a:r>
              <a:rPr lang="en-US" dirty="0"/>
              <a:t>Instruct others how to assist you</a:t>
            </a:r>
          </a:p>
          <a:p>
            <a:r>
              <a:rPr lang="en-US" dirty="0"/>
              <a:t>Practice is key</a:t>
            </a:r>
          </a:p>
          <a:p>
            <a:endParaRPr lang="en-US" dirty="0"/>
          </a:p>
        </p:txBody>
      </p:sp>
      <p:pic>
        <p:nvPicPr>
          <p:cNvPr id="3" name="Picture 2" descr="Image showing several variations how to protect yourself: getting under a table with or without a cane, and if using a walker or wheelchair locking wheels and bending over while covering head and neck"/>
          <p:cNvPicPr>
            <a:picLocks noChangeAspect="1"/>
          </p:cNvPicPr>
          <p:nvPr/>
        </p:nvPicPr>
        <p:blipFill>
          <a:blip r:embed="rId3"/>
          <a:stretch>
            <a:fillRect/>
          </a:stretch>
        </p:blipFill>
        <p:spPr>
          <a:xfrm>
            <a:off x="4431146" y="914400"/>
            <a:ext cx="4676759" cy="5980953"/>
          </a:xfrm>
          <a:prstGeom prst="rect">
            <a:avLst/>
          </a:prstGeom>
        </p:spPr>
      </p:pic>
    </p:spTree>
    <p:extLst>
      <p:ext uri="{BB962C8B-B14F-4D97-AF65-F5344CB8AC3E}">
        <p14:creationId xmlns:p14="http://schemas.microsoft.com/office/powerpoint/2010/main" val="3961136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9144000" cy="990600"/>
          </a:xfrm>
        </p:spPr>
        <p:txBody>
          <a:bodyPr/>
          <a:lstStyle/>
          <a:p>
            <a:pPr eaLnBrk="1" hangingPunct="1"/>
            <a:r>
              <a:rPr lang="en-US" dirty="0">
                <a:latin typeface="Arial" charset="0"/>
                <a:ea typeface="ＭＳ Ｐゴシック" charset="0"/>
                <a:cs typeface="ＭＳ Ｐゴシック" charset="0"/>
              </a:rPr>
              <a:t>Using a Cane</a:t>
            </a:r>
            <a:endParaRPr lang="en-US" b="1" dirty="0">
              <a:solidFill>
                <a:schemeClr val="tx1"/>
              </a:solidFill>
              <a:effectLst/>
              <a:latin typeface="Arial" charset="0"/>
              <a:ea typeface="ＭＳ Ｐゴシック" charset="0"/>
              <a:cs typeface="ＭＳ Ｐゴシック" charset="0"/>
            </a:endParaRPr>
          </a:p>
        </p:txBody>
      </p:sp>
      <p:pic>
        <p:nvPicPr>
          <p:cNvPr id="3" name="Picture 2" descr="Image depicting earthquake safety while using a cane: drop to the ground, keep cane nearby, cover, and hold on.">
            <a:extLst>
              <a:ext uri="{FF2B5EF4-FFF2-40B4-BE49-F238E27FC236}">
                <a16:creationId xmlns:a16="http://schemas.microsoft.com/office/drawing/2014/main" id="{CD1BB334-B31D-6D4F-AE98-B122DF1E8E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33600"/>
            <a:ext cx="9144000" cy="3020291"/>
          </a:xfrm>
          <a:prstGeom prst="rect">
            <a:avLst/>
          </a:prstGeom>
        </p:spPr>
      </p:pic>
    </p:spTree>
    <p:extLst>
      <p:ext uri="{BB962C8B-B14F-4D97-AF65-F5344CB8AC3E}">
        <p14:creationId xmlns:p14="http://schemas.microsoft.com/office/powerpoint/2010/main" val="419034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Whole Community</a:t>
            </a:r>
          </a:p>
        </p:txBody>
      </p:sp>
      <p:pic>
        <p:nvPicPr>
          <p:cNvPr id="12" name="Content Placeholder 11" descr="Young girls in Wheelchairs practicing Lock, Cover, and hold on"/>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38100" y="1943100"/>
            <a:ext cx="4572000" cy="3429000"/>
          </a:xfrm>
        </p:spPr>
      </p:pic>
      <p:pic>
        <p:nvPicPr>
          <p:cNvPr id="13" name="Content Placeholder 12" descr="Two men who are Deaf Plus Learning about Shake Out"/>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057400"/>
            <a:ext cx="4038600" cy="3028950"/>
          </a:xfrm>
        </p:spPr>
      </p:pic>
    </p:spTree>
    <p:extLst>
      <p:ext uri="{BB962C8B-B14F-4D97-AF65-F5344CB8AC3E}">
        <p14:creationId xmlns:p14="http://schemas.microsoft.com/office/powerpoint/2010/main" val="3720924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914400"/>
          </a:xfrm>
        </p:spPr>
        <p:txBody>
          <a:bodyPr anchor="ctr"/>
          <a:lstStyle/>
          <a:p>
            <a:pPr eaLnBrk="1" hangingPunct="1"/>
            <a:r>
              <a:rPr lang="en-US" sz="4000" dirty="0">
                <a:latin typeface="Arial" charset="0"/>
                <a:ea typeface="ＭＳ Ｐゴシック" charset="0"/>
                <a:cs typeface="ＭＳ Ｐゴシック" charset="0"/>
              </a:rPr>
              <a:t>Using a Walker/Rollator</a:t>
            </a:r>
            <a:endParaRPr lang="en-US" sz="4000" b="1" dirty="0">
              <a:solidFill>
                <a:schemeClr val="tx1"/>
              </a:solidFill>
              <a:effectLst/>
              <a:latin typeface="Arial" charset="0"/>
              <a:ea typeface="ＭＳ Ｐゴシック" charset="0"/>
              <a:cs typeface="ＭＳ Ｐゴシック" charset="0"/>
            </a:endParaRPr>
          </a:p>
        </p:txBody>
      </p:sp>
      <p:pic>
        <p:nvPicPr>
          <p:cNvPr id="3" name="Picture 2" descr="Image depicting earthquake safety while using a walker: lock the walker wheels, sit on the walker or nearby chair, cover head and neck with arms, and hold on ">
            <a:extLst>
              <a:ext uri="{FF2B5EF4-FFF2-40B4-BE49-F238E27FC236}">
                <a16:creationId xmlns:a16="http://schemas.microsoft.com/office/drawing/2014/main" id="{055F84F1-7FDD-C145-95EF-C06CB74B46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33600"/>
            <a:ext cx="9144000" cy="3012374"/>
          </a:xfrm>
          <a:prstGeom prst="rect">
            <a:avLst/>
          </a:prstGeom>
        </p:spPr>
      </p:pic>
    </p:spTree>
    <p:extLst>
      <p:ext uri="{BB962C8B-B14F-4D97-AF65-F5344CB8AC3E}">
        <p14:creationId xmlns:p14="http://schemas.microsoft.com/office/powerpoint/2010/main" val="764623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9144000" cy="1066800"/>
          </a:xfrm>
        </p:spPr>
        <p:txBody>
          <a:bodyPr anchor="ctr"/>
          <a:lstStyle/>
          <a:p>
            <a:pPr eaLnBrk="1" hangingPunct="1"/>
            <a:r>
              <a:rPr lang="en-US" sz="4000" dirty="0">
                <a:latin typeface="Arial" charset="0"/>
                <a:ea typeface="ＭＳ Ｐゴシック" charset="0"/>
                <a:cs typeface="ＭＳ Ｐゴシック" charset="0"/>
              </a:rPr>
              <a:t>Using a Wheelchair</a:t>
            </a:r>
            <a:endParaRPr lang="en-US" sz="4000" b="1" dirty="0">
              <a:solidFill>
                <a:schemeClr val="tx1"/>
              </a:solidFill>
              <a:effectLst/>
              <a:latin typeface="Arial" charset="0"/>
              <a:ea typeface="ＭＳ Ｐゴシック" charset="0"/>
              <a:cs typeface="ＭＳ Ｐゴシック" charset="0"/>
            </a:endParaRPr>
          </a:p>
        </p:txBody>
      </p:sp>
      <p:pic>
        <p:nvPicPr>
          <p:cNvPr id="2" name="Picture 1" descr="Image depicting earthquake safety while using a wheelchair: lock the wheels, cover head and neck with arms, and hold on">
            <a:extLst>
              <a:ext uri="{FF2B5EF4-FFF2-40B4-BE49-F238E27FC236}">
                <a16:creationId xmlns:a16="http://schemas.microsoft.com/office/drawing/2014/main" id="{1A34407F-DFA3-5846-A224-1109BA0296ED}"/>
              </a:ext>
            </a:extLst>
          </p:cNvPr>
          <p:cNvPicPr>
            <a:picLocks noChangeAspect="1"/>
          </p:cNvPicPr>
          <p:nvPr/>
        </p:nvPicPr>
        <p:blipFill>
          <a:blip r:embed="rId3"/>
          <a:stretch>
            <a:fillRect/>
          </a:stretch>
        </p:blipFill>
        <p:spPr>
          <a:xfrm>
            <a:off x="0" y="2057400"/>
            <a:ext cx="9144000" cy="3027612"/>
          </a:xfrm>
          <a:prstGeom prst="rect">
            <a:avLst/>
          </a:prstGeom>
        </p:spPr>
      </p:pic>
    </p:spTree>
    <p:extLst>
      <p:ext uri="{BB962C8B-B14F-4D97-AF65-F5344CB8AC3E}">
        <p14:creationId xmlns:p14="http://schemas.microsoft.com/office/powerpoint/2010/main" val="4159025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dirty="0">
                <a:solidFill>
                  <a:srgbClr val="FFFFFF"/>
                </a:solidFill>
                <a:latin typeface="Arial" charset="0"/>
                <a:ea typeface="ＭＳ Ｐゴシック" charset="0"/>
                <a:cs typeface="ＭＳ Ｐゴシック" charset="0"/>
              </a:rPr>
              <a:t>Earthquake Safety Video Series</a:t>
            </a:r>
            <a:endParaRPr lang="en-US" sz="4000" b="1" dirty="0">
              <a:solidFill>
                <a:srgbClr val="FFFFFF"/>
              </a:solidFill>
              <a:effectLst/>
              <a:latin typeface="Arial" charset="0"/>
              <a:ea typeface="ＭＳ Ｐゴシック" charset="0"/>
              <a:cs typeface="ＭＳ Ｐゴシック" charset="0"/>
            </a:endParaRPr>
          </a:p>
        </p:txBody>
      </p:sp>
      <p:sp>
        <p:nvSpPr>
          <p:cNvPr id="2" name="Content Placeholder 1"/>
          <p:cNvSpPr>
            <a:spLocks noGrp="1"/>
          </p:cNvSpPr>
          <p:nvPr>
            <p:ph sz="half" idx="1"/>
          </p:nvPr>
        </p:nvSpPr>
        <p:spPr>
          <a:xfrm>
            <a:off x="152400" y="1447800"/>
            <a:ext cx="4038600" cy="4495800"/>
          </a:xfrm>
        </p:spPr>
        <p:txBody>
          <a:bodyPr/>
          <a:lstStyle/>
          <a:p>
            <a:pPr marL="0" indent="0">
              <a:buNone/>
            </a:pPr>
            <a:r>
              <a:rPr lang="en-US" dirty="0"/>
              <a:t>Separate short videos:</a:t>
            </a:r>
          </a:p>
          <a:p>
            <a:r>
              <a:rPr lang="en-US" dirty="0"/>
              <a:t>People with mobility disabilities</a:t>
            </a:r>
          </a:p>
          <a:p>
            <a:r>
              <a:rPr lang="en-US" dirty="0"/>
              <a:t>Indoors, nearby table/desk</a:t>
            </a:r>
          </a:p>
          <a:p>
            <a:r>
              <a:rPr lang="en-US" dirty="0"/>
              <a:t>Indoors, no table/desk</a:t>
            </a:r>
          </a:p>
          <a:p>
            <a:r>
              <a:rPr lang="en-US" dirty="0"/>
              <a:t>theater/stadium</a:t>
            </a:r>
          </a:p>
          <a:p>
            <a:r>
              <a:rPr lang="en-US" dirty="0"/>
              <a:t>Near the shore</a:t>
            </a:r>
          </a:p>
          <a:p>
            <a:r>
              <a:rPr lang="en-US" dirty="0"/>
              <a:t>In a car</a:t>
            </a:r>
          </a:p>
          <a:p>
            <a:r>
              <a:rPr lang="en-US" dirty="0"/>
              <a:t>In bed</a:t>
            </a:r>
          </a:p>
        </p:txBody>
      </p:sp>
      <p:sp>
        <p:nvSpPr>
          <p:cNvPr id="3" name="Content Placeholder 2"/>
          <p:cNvSpPr>
            <a:spLocks noGrp="1"/>
          </p:cNvSpPr>
          <p:nvPr>
            <p:ph sz="half" idx="2"/>
          </p:nvPr>
        </p:nvSpPr>
        <p:spPr>
          <a:xfrm>
            <a:off x="4566138" y="2362200"/>
            <a:ext cx="4419600" cy="4495800"/>
          </a:xfrm>
        </p:spPr>
        <p:txBody>
          <a:bodyPr/>
          <a:lstStyle/>
          <a:p>
            <a:pPr marL="0" indent="0">
              <a:buNone/>
            </a:pPr>
            <a:r>
              <a:rPr lang="en-US" sz="2400" dirty="0"/>
              <a:t>View at </a:t>
            </a:r>
            <a:br>
              <a:rPr lang="en-US" sz="2400" dirty="0"/>
            </a:br>
            <a:r>
              <a:rPr lang="en-US" sz="2400" dirty="0">
                <a:solidFill>
                  <a:srgbClr val="11487E"/>
                </a:solidFill>
              </a:rPr>
              <a:t>Youtube.com/</a:t>
            </a:r>
            <a:r>
              <a:rPr lang="en-US" sz="2400" dirty="0" err="1">
                <a:solidFill>
                  <a:srgbClr val="11487E"/>
                </a:solidFill>
              </a:rPr>
              <a:t>greatshakeout</a:t>
            </a:r>
            <a:endParaRPr lang="en-US" sz="2400" dirty="0">
              <a:solidFill>
                <a:srgbClr val="11487E"/>
              </a:solidFill>
            </a:endParaRPr>
          </a:p>
          <a:p>
            <a:endParaRPr lang="en-US" sz="2400" dirty="0"/>
          </a:p>
          <a:p>
            <a:pPr marL="0" indent="0">
              <a:buNone/>
            </a:pPr>
            <a:r>
              <a:rPr lang="en-US" sz="2400" dirty="0"/>
              <a:t>Download at </a:t>
            </a:r>
            <a:br>
              <a:rPr lang="en-US" sz="2400" dirty="0"/>
            </a:br>
            <a:r>
              <a:rPr lang="en-US" sz="2400" dirty="0">
                <a:solidFill>
                  <a:srgbClr val="11487E"/>
                </a:solidFill>
              </a:rPr>
              <a:t>www.ShakeOut.org/messaging</a:t>
            </a:r>
            <a:endParaRPr lang="en-US" sz="3200" dirty="0">
              <a:solidFill>
                <a:srgbClr val="11487E"/>
              </a:solidFill>
            </a:endParaRPr>
          </a:p>
        </p:txBody>
      </p:sp>
    </p:spTree>
    <p:extLst>
      <p:ext uri="{BB962C8B-B14F-4D97-AF65-F5344CB8AC3E}">
        <p14:creationId xmlns:p14="http://schemas.microsoft.com/office/powerpoint/2010/main" val="1397906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Step 6: Improve Safety</a:t>
            </a:r>
          </a:p>
        </p:txBody>
      </p:sp>
      <p:sp>
        <p:nvSpPr>
          <p:cNvPr id="5" name="Text Placeholder 4"/>
          <p:cNvSpPr>
            <a:spLocks noGrp="1"/>
          </p:cNvSpPr>
          <p:nvPr>
            <p:ph type="body" sz="half" idx="1"/>
          </p:nvPr>
        </p:nvSpPr>
        <p:spPr>
          <a:xfrm>
            <a:off x="457200" y="990600"/>
            <a:ext cx="8229600" cy="1752600"/>
          </a:xfrm>
        </p:spPr>
        <p:txBody>
          <a:bodyPr/>
          <a:lstStyle/>
          <a:p>
            <a:r>
              <a:rPr lang="en-US" dirty="0"/>
              <a:t>Connect with PST</a:t>
            </a:r>
          </a:p>
          <a:p>
            <a:r>
              <a:rPr lang="en-US" dirty="0"/>
              <a:t>Evacuate if necessary</a:t>
            </a:r>
          </a:p>
          <a:p>
            <a:r>
              <a:rPr lang="en-US" dirty="0"/>
              <a:t>Help the injured</a:t>
            </a:r>
          </a:p>
          <a:p>
            <a:r>
              <a:rPr lang="en-US" dirty="0"/>
              <a:t>Prevent further injuries or damage</a:t>
            </a:r>
          </a:p>
        </p:txBody>
      </p:sp>
      <p:pic>
        <p:nvPicPr>
          <p:cNvPr id="12" name="Content Placeholder 11" descr="Step 6 Improve Safety"/>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1657350" y="3429000"/>
            <a:ext cx="5829300" cy="2743200"/>
          </a:xfrm>
          <a:prstGeom prst="rect">
            <a:avLst/>
          </a:prstGeom>
        </p:spPr>
      </p:pic>
      <p:sp>
        <p:nvSpPr>
          <p:cNvPr id="7" name="TextBox 6"/>
          <p:cNvSpPr txBox="1"/>
          <p:nvPr/>
        </p:nvSpPr>
        <p:spPr>
          <a:xfrm>
            <a:off x="1143000" y="6104692"/>
            <a:ext cx="7315200" cy="677108"/>
          </a:xfrm>
          <a:prstGeom prst="rect">
            <a:avLst/>
          </a:prstGeom>
          <a:noFill/>
        </p:spPr>
        <p:txBody>
          <a:bodyPr wrap="square" rtlCol="0">
            <a:spAutoFit/>
          </a:bodyPr>
          <a:lstStyle/>
          <a:p>
            <a:r>
              <a:rPr lang="en-US" sz="3800" b="1" dirty="0">
                <a:solidFill>
                  <a:srgbClr val="0E4782"/>
                </a:solidFill>
              </a:rPr>
              <a:t>EarthquakeCountry.org/step6</a:t>
            </a:r>
          </a:p>
        </p:txBody>
      </p:sp>
    </p:spTree>
    <p:extLst>
      <p:ext uri="{BB962C8B-B14F-4D97-AF65-F5344CB8AC3E}">
        <p14:creationId xmlns:p14="http://schemas.microsoft.com/office/powerpoint/2010/main" val="3526092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Service Dog Considerations</a:t>
            </a:r>
          </a:p>
        </p:txBody>
      </p:sp>
      <p:sp>
        <p:nvSpPr>
          <p:cNvPr id="9" name="Text Placeholder 8"/>
          <p:cNvSpPr>
            <a:spLocks noGrp="1"/>
          </p:cNvSpPr>
          <p:nvPr>
            <p:ph type="body" sz="half" idx="1"/>
          </p:nvPr>
        </p:nvSpPr>
        <p:spPr>
          <a:xfrm>
            <a:off x="457200" y="1676400"/>
            <a:ext cx="8229600" cy="1752600"/>
          </a:xfrm>
        </p:spPr>
        <p:txBody>
          <a:bodyPr/>
          <a:lstStyle/>
          <a:p>
            <a:r>
              <a:rPr lang="en-US" sz="2400" dirty="0"/>
              <a:t>Service animal may be frightened or injured </a:t>
            </a:r>
            <a:br>
              <a:rPr lang="en-US" sz="2400" dirty="0"/>
            </a:br>
            <a:endParaRPr lang="en-US" sz="2400" dirty="0"/>
          </a:p>
          <a:p>
            <a:r>
              <a:rPr lang="en-US" sz="2400" dirty="0"/>
              <a:t>May not be able to work immediately</a:t>
            </a:r>
            <a:br>
              <a:rPr lang="en-US" sz="2400" dirty="0"/>
            </a:br>
            <a:endParaRPr lang="en-US" sz="2400" dirty="0"/>
          </a:p>
          <a:p>
            <a:r>
              <a:rPr lang="en-US" sz="2400" dirty="0"/>
              <a:t>Increased risk of injury to paws from broken glass or debris on the ground</a:t>
            </a:r>
            <a:br>
              <a:rPr lang="en-US" sz="2400" dirty="0"/>
            </a:br>
            <a:endParaRPr lang="en-US" sz="2400" dirty="0"/>
          </a:p>
          <a:p>
            <a:r>
              <a:rPr lang="en-US" sz="2400" dirty="0"/>
              <a:t>Be prepared to use alternate equipment if your animal cannot provide its normal services.</a:t>
            </a:r>
          </a:p>
        </p:txBody>
      </p:sp>
    </p:spTree>
    <p:extLst>
      <p:ext uri="{BB962C8B-B14F-4D97-AF65-F5344CB8AC3E}">
        <p14:creationId xmlns:p14="http://schemas.microsoft.com/office/powerpoint/2010/main" val="1931161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t>Step 7: Reconnect and Restore</a:t>
            </a:r>
          </a:p>
        </p:txBody>
      </p:sp>
      <p:sp>
        <p:nvSpPr>
          <p:cNvPr id="5" name="Text Placeholder 4"/>
          <p:cNvSpPr>
            <a:spLocks noGrp="1"/>
          </p:cNvSpPr>
          <p:nvPr>
            <p:ph type="body" sz="half" idx="1"/>
          </p:nvPr>
        </p:nvSpPr>
        <p:spPr>
          <a:xfrm>
            <a:off x="457200" y="1219200"/>
            <a:ext cx="8229600" cy="1752600"/>
          </a:xfrm>
        </p:spPr>
        <p:txBody>
          <a:bodyPr/>
          <a:lstStyle/>
          <a:p>
            <a:r>
              <a:rPr lang="en-US" sz="2800" dirty="0"/>
              <a:t>Restore daily life</a:t>
            </a:r>
          </a:p>
          <a:p>
            <a:r>
              <a:rPr lang="en-US" sz="2800" dirty="0"/>
              <a:t>Reconnect with others</a:t>
            </a:r>
          </a:p>
          <a:p>
            <a:r>
              <a:rPr lang="en-US" sz="2800" dirty="0"/>
              <a:t>Repair damage</a:t>
            </a:r>
          </a:p>
          <a:p>
            <a:r>
              <a:rPr lang="en-US" sz="2800" dirty="0"/>
              <a:t>Rebuild community</a:t>
            </a:r>
          </a:p>
        </p:txBody>
      </p:sp>
      <p:pic>
        <p:nvPicPr>
          <p:cNvPr id="12" name="Content Placeholder 11" descr="Step 7 Reconnect and Restore"/>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1657350" y="3429000"/>
            <a:ext cx="5829300" cy="2743200"/>
          </a:xfrm>
          <a:prstGeom prst="rect">
            <a:avLst/>
          </a:prstGeom>
        </p:spPr>
      </p:pic>
      <p:sp>
        <p:nvSpPr>
          <p:cNvPr id="10" name="TextBox 9"/>
          <p:cNvSpPr txBox="1"/>
          <p:nvPr/>
        </p:nvSpPr>
        <p:spPr>
          <a:xfrm>
            <a:off x="914400" y="6157446"/>
            <a:ext cx="7315200" cy="677108"/>
          </a:xfrm>
          <a:prstGeom prst="rect">
            <a:avLst/>
          </a:prstGeom>
          <a:noFill/>
        </p:spPr>
        <p:txBody>
          <a:bodyPr wrap="square" rtlCol="0">
            <a:spAutoFit/>
          </a:bodyPr>
          <a:lstStyle/>
          <a:p>
            <a:r>
              <a:rPr lang="en-US" sz="3800" b="1" dirty="0">
                <a:solidFill>
                  <a:srgbClr val="0E4782"/>
                </a:solidFill>
              </a:rPr>
              <a:t>EarthquakeCountry.org/step7</a:t>
            </a:r>
          </a:p>
        </p:txBody>
      </p:sp>
    </p:spTree>
    <p:extLst>
      <p:ext uri="{BB962C8B-B14F-4D97-AF65-F5344CB8AC3E}">
        <p14:creationId xmlns:p14="http://schemas.microsoft.com/office/powerpoint/2010/main" val="2590182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t>Review Plan with PST</a:t>
            </a:r>
          </a:p>
        </p:txBody>
      </p:sp>
      <p:sp>
        <p:nvSpPr>
          <p:cNvPr id="3" name="Text Placeholder 2"/>
          <p:cNvSpPr>
            <a:spLocks noGrp="1"/>
          </p:cNvSpPr>
          <p:nvPr>
            <p:ph type="body" sz="half" idx="1"/>
          </p:nvPr>
        </p:nvSpPr>
        <p:spPr/>
        <p:txBody>
          <a:bodyPr/>
          <a:lstStyle/>
          <a:p>
            <a:r>
              <a:rPr lang="en-US" dirty="0"/>
              <a:t>Did the plan work?</a:t>
            </a:r>
            <a:br>
              <a:rPr lang="en-US" dirty="0"/>
            </a:br>
            <a:endParaRPr lang="en-US" dirty="0"/>
          </a:p>
          <a:p>
            <a:r>
              <a:rPr lang="en-US" dirty="0"/>
              <a:t>What needs to change for next time?</a:t>
            </a:r>
            <a:br>
              <a:rPr lang="en-US" dirty="0"/>
            </a:br>
            <a:endParaRPr lang="en-US" dirty="0"/>
          </a:p>
          <a:p>
            <a:r>
              <a:rPr lang="en-US" dirty="0"/>
              <a:t>What was forgotten? </a:t>
            </a:r>
          </a:p>
        </p:txBody>
      </p:sp>
    </p:spTree>
    <p:extLst>
      <p:ext uri="{BB962C8B-B14F-4D97-AF65-F5344CB8AC3E}">
        <p14:creationId xmlns:p14="http://schemas.microsoft.com/office/powerpoint/2010/main" val="1717042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76200"/>
            <a:ext cx="9144000" cy="990600"/>
          </a:xfrm>
        </p:spPr>
        <p:txBody>
          <a:bodyPr anchor="ctr"/>
          <a:lstStyle/>
          <a:p>
            <a:pPr eaLnBrk="1" hangingPunct="1"/>
            <a:r>
              <a:rPr lang="en-US" sz="3600" b="1" dirty="0">
                <a:solidFill>
                  <a:schemeClr val="tx1"/>
                </a:solidFill>
                <a:effectLst/>
                <a:latin typeface="Arial" charset="0"/>
                <a:ea typeface="ＭＳ Ｐゴシック" charset="0"/>
                <a:cs typeface="ＭＳ Ｐゴシック" charset="0"/>
              </a:rPr>
              <a:t>Great ShakeOut Earthquake Drills</a:t>
            </a:r>
          </a:p>
        </p:txBody>
      </p:sp>
      <p:sp>
        <p:nvSpPr>
          <p:cNvPr id="12" name="Content Placeholder 2"/>
          <p:cNvSpPr>
            <a:spLocks noGrp="1"/>
          </p:cNvSpPr>
          <p:nvPr>
            <p:ph idx="4294967295"/>
          </p:nvPr>
        </p:nvSpPr>
        <p:spPr>
          <a:xfrm>
            <a:off x="152400" y="1422400"/>
            <a:ext cx="6521374" cy="5410200"/>
          </a:xfrm>
        </p:spPr>
        <p:txBody>
          <a:bodyPr>
            <a:normAutofit/>
          </a:bodyPr>
          <a:lstStyle/>
          <a:p>
            <a:pPr marL="457200" indent="-457200">
              <a:lnSpc>
                <a:spcPct val="90000"/>
              </a:lnSpc>
              <a:spcBef>
                <a:spcPct val="0"/>
              </a:spcBef>
              <a:spcAft>
                <a:spcPts val="800"/>
              </a:spcAft>
            </a:pPr>
            <a:r>
              <a:rPr lang="en-US" sz="2400" dirty="0">
                <a:ea typeface="ＭＳ Ｐゴシック" charset="0"/>
                <a:cs typeface="ＭＳ Ｐゴシック" charset="0"/>
              </a:rPr>
              <a:t>Schools, organizations, and families practice earthquake safety and other aspects of their emergency plans </a:t>
            </a:r>
          </a:p>
          <a:p>
            <a:pPr marL="457200" indent="-457200">
              <a:lnSpc>
                <a:spcPct val="90000"/>
              </a:lnSpc>
              <a:spcBef>
                <a:spcPct val="0"/>
              </a:spcBef>
              <a:spcAft>
                <a:spcPts val="800"/>
              </a:spcAft>
            </a:pPr>
            <a:endParaRPr lang="en-US" sz="2400" dirty="0">
              <a:ea typeface="ＭＳ Ｐゴシック" charset="0"/>
              <a:cs typeface="ＭＳ Ｐゴシック" charset="0"/>
            </a:endParaRPr>
          </a:p>
          <a:p>
            <a:pPr marL="457200" indent="-457200">
              <a:lnSpc>
                <a:spcPct val="90000"/>
              </a:lnSpc>
              <a:spcBef>
                <a:spcPct val="0"/>
              </a:spcBef>
              <a:spcAft>
                <a:spcPts val="800"/>
              </a:spcAft>
            </a:pPr>
            <a:r>
              <a:rPr lang="en-US" sz="2400" dirty="0">
                <a:ea typeface="ＭＳ Ｐゴシック" charset="0"/>
                <a:cs typeface="ＭＳ Ｐゴシック" charset="0"/>
              </a:rPr>
              <a:t>2019: </a:t>
            </a:r>
            <a:r>
              <a:rPr lang="en-US" sz="2400" b="1" dirty="0">
                <a:ea typeface="ＭＳ Ｐゴシック" charset="0"/>
                <a:cs typeface="ＭＳ Ｐゴシック" charset="0"/>
              </a:rPr>
              <a:t>66+ million</a:t>
            </a:r>
            <a:r>
              <a:rPr lang="en-US" sz="2400" dirty="0">
                <a:ea typeface="ＭＳ Ｐゴシック" charset="0"/>
                <a:cs typeface="ＭＳ Ｐゴシック" charset="0"/>
              </a:rPr>
              <a:t> people worldwide; </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ea typeface="ＭＳ Ｐゴシック" charset="0"/>
                <a:cs typeface="ＭＳ Ｐゴシック" charset="0"/>
              </a:rPr>
              <a:t>10.9 million </a:t>
            </a:r>
            <a:r>
              <a:rPr lang="en-US" sz="2400" dirty="0">
                <a:ea typeface="ＭＳ Ｐゴシック" charset="0"/>
                <a:cs typeface="ＭＳ Ｐゴシック" charset="0"/>
              </a:rPr>
              <a:t>in California</a:t>
            </a:r>
            <a:br>
              <a:rPr lang="en-US" sz="2400" dirty="0">
                <a:ea typeface="ＭＳ Ｐゴシック" charset="0"/>
                <a:cs typeface="ＭＳ Ｐゴシック" charset="0"/>
              </a:rPr>
            </a:br>
            <a:r>
              <a:rPr lang="en-US" sz="2400" dirty="0">
                <a:ea typeface="ＭＳ Ｐゴシック" charset="0"/>
                <a:cs typeface="ＭＳ Ｐゴシック" charset="0"/>
              </a:rPr>
              <a:t> </a:t>
            </a:r>
          </a:p>
          <a:p>
            <a:pPr marL="457200" indent="-457200">
              <a:lnSpc>
                <a:spcPct val="90000"/>
              </a:lnSpc>
              <a:spcBef>
                <a:spcPct val="0"/>
              </a:spcBef>
              <a:spcAft>
                <a:spcPts val="800"/>
              </a:spcAft>
            </a:pPr>
            <a:r>
              <a:rPr lang="en-US" sz="2400" dirty="0"/>
              <a:t>2020 International ShakeOut Day:</a:t>
            </a:r>
            <a:br>
              <a:rPr lang="en-US" sz="2400" dirty="0"/>
            </a:br>
            <a:r>
              <a:rPr lang="en-US" sz="2400" b="1" dirty="0"/>
              <a:t>October 15</a:t>
            </a:r>
            <a:br>
              <a:rPr lang="en-US" sz="2400" b="1" dirty="0"/>
            </a:br>
            <a:endParaRPr lang="en-US" sz="2400" b="1" dirty="0"/>
          </a:p>
          <a:p>
            <a:pPr marL="457200" indent="-457200">
              <a:lnSpc>
                <a:spcPct val="90000"/>
              </a:lnSpc>
              <a:spcBef>
                <a:spcPct val="0"/>
              </a:spcBef>
              <a:spcAft>
                <a:spcPts val="800"/>
              </a:spcAft>
            </a:pPr>
            <a:r>
              <a:rPr lang="en-US" sz="2400" dirty="0">
                <a:solidFill>
                  <a:schemeClr val="bg2"/>
                </a:solidFill>
              </a:rPr>
              <a:t>Learn more and register:</a:t>
            </a:r>
            <a:br>
              <a:rPr lang="en-US" sz="2400" dirty="0">
                <a:solidFill>
                  <a:schemeClr val="bg2"/>
                </a:solidFill>
              </a:rPr>
            </a:br>
            <a:r>
              <a:rPr lang="en-US" b="1" u="sng" dirty="0">
                <a:solidFill>
                  <a:srgbClr val="0E4782"/>
                </a:solidFill>
              </a:rPr>
              <a:t>ShakeOut.org</a:t>
            </a:r>
            <a:endParaRPr lang="en-US" sz="2400" dirty="0">
              <a:ea typeface="ＭＳ Ｐゴシック" charset="0"/>
              <a:cs typeface="ＭＳ Ｐゴシック" charset="0"/>
            </a:endParaRPr>
          </a:p>
        </p:txBody>
      </p:sp>
      <p:pic>
        <p:nvPicPr>
          <p:cNvPr id="2" name="Picture 1" descr="shakeout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408545"/>
            <a:ext cx="2857500" cy="2857500"/>
          </a:xfrm>
          <a:prstGeom prst="rect">
            <a:avLst/>
          </a:prstGeom>
        </p:spPr>
      </p:pic>
      <p:pic>
        <p:nvPicPr>
          <p:cNvPr id="3" name="Picture 2" descr="Picture of two people taking cover under a table, covering their heads with one arm and holding onto a table l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4113645"/>
            <a:ext cx="2857500" cy="1906488"/>
          </a:xfrm>
          <a:prstGeom prst="rect">
            <a:avLst/>
          </a:prstGeom>
        </p:spPr>
      </p:pic>
    </p:spTree>
    <p:extLst>
      <p:ext uri="{BB962C8B-B14F-4D97-AF65-F5344CB8AC3E}">
        <p14:creationId xmlns:p14="http://schemas.microsoft.com/office/powerpoint/2010/main" val="5078880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rtl="0" fontAlgn="base"/>
            <a:r>
              <a:rPr lang="en-US" sz="4000" b="1" kern="1200" dirty="0">
                <a:solidFill>
                  <a:srgbClr val="FFFFFF"/>
                </a:solidFill>
                <a:effectLst/>
                <a:latin typeface="Arial Bold"/>
                <a:ea typeface="ＭＳ Ｐゴシック"/>
                <a:cs typeface="Arial Bold"/>
              </a:rPr>
              <a:t>Everyone can </a:t>
            </a:r>
            <a:r>
              <a:rPr lang="en-US" sz="4000" b="1" kern="1200" dirty="0" err="1">
                <a:solidFill>
                  <a:srgbClr val="FFFFFF"/>
                </a:solidFill>
                <a:effectLst/>
                <a:latin typeface="Arial Bold"/>
                <a:ea typeface="ＭＳ Ｐゴシック"/>
                <a:cs typeface="Arial Bold"/>
              </a:rPr>
              <a:t>ShakeOut</a:t>
            </a:r>
            <a:r>
              <a:rPr lang="en-US" sz="4000" b="1" kern="1200" dirty="0">
                <a:solidFill>
                  <a:srgbClr val="FFFFFF"/>
                </a:solidFill>
                <a:effectLst/>
                <a:latin typeface="Arial Bold"/>
                <a:ea typeface="ＭＳ Ｐゴシック"/>
                <a:cs typeface="Arial Bold"/>
              </a:rPr>
              <a:t>!</a:t>
            </a:r>
            <a:endParaRPr lang="en-US" dirty="0"/>
          </a:p>
        </p:txBody>
      </p:sp>
      <p:grpSp>
        <p:nvGrpSpPr>
          <p:cNvPr id="22" name="Group 21" descr="Photos of various ShakeOut participants including people with disabilities, children, first responders, churches, and offices. "/>
          <p:cNvGrpSpPr/>
          <p:nvPr/>
        </p:nvGrpSpPr>
        <p:grpSpPr>
          <a:xfrm>
            <a:off x="-152400" y="914400"/>
            <a:ext cx="9525000" cy="6066368"/>
            <a:chOff x="-152400" y="914400"/>
            <a:chExt cx="9525000" cy="6066368"/>
          </a:xfrm>
        </p:grpSpPr>
        <p:pic>
          <p:nvPicPr>
            <p:cNvPr id="35842" name="Picture 1" title="Collage of people participating in ShakeOut drill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213" y="914400"/>
              <a:ext cx="926941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152400" y="3048000"/>
              <a:ext cx="9525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52400" y="5071535"/>
              <a:ext cx="9525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813050" y="914400"/>
              <a:ext cx="0" cy="2133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19800" y="914400"/>
              <a:ext cx="0" cy="2133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293533" y="3052233"/>
              <a:ext cx="0" cy="20235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70599" y="3052233"/>
              <a:ext cx="0" cy="201506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5139266" y="5080003"/>
              <a:ext cx="0" cy="189653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925733" y="5084235"/>
              <a:ext cx="0" cy="189653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618378774"/>
      </p:ext>
    </p:extLst>
  </p:cSld>
  <p:clrMapOvr>
    <a:masterClrMapping/>
  </p:clrMapOvr>
  <mc:AlternateContent xmlns:mc="http://schemas.openxmlformats.org/markup-compatibility/2006" xmlns:p14="http://schemas.microsoft.com/office/powerpoint/2010/main">
    <mc:Choice Requires="p14">
      <p:transition p14:dur="0" advTm="4000"/>
    </mc:Choice>
    <mc:Fallback xmlns="">
      <p:transition xmlns:p14="http://schemas.microsoft.com/office/powerpoint/2010/main" advTm="4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fontAlgn="base"/>
            <a:r>
              <a:rPr lang="en-US" sz="4000" b="1" kern="1200" dirty="0">
                <a:solidFill>
                  <a:srgbClr val="FFFFFF"/>
                </a:solidFill>
                <a:effectLst/>
                <a:latin typeface="Arial"/>
                <a:ea typeface="ＭＳ Ｐゴシック"/>
                <a:cs typeface="ＭＳ Ｐゴシック"/>
              </a:rPr>
              <a:t>Benefits of Registering</a:t>
            </a:r>
            <a:endParaRPr lang="en-US" dirty="0"/>
          </a:p>
        </p:txBody>
      </p:sp>
      <p:sp>
        <p:nvSpPr>
          <p:cNvPr id="7" name="Content Placeholder 6"/>
          <p:cNvSpPr>
            <a:spLocks noGrp="1"/>
          </p:cNvSpPr>
          <p:nvPr>
            <p:ph sz="half" idx="2"/>
          </p:nvPr>
        </p:nvSpPr>
        <p:spPr>
          <a:xfrm>
            <a:off x="3810000" y="1295400"/>
            <a:ext cx="5334000" cy="5029200"/>
          </a:xfrm>
        </p:spPr>
        <p:txBody>
          <a:bodyPr/>
          <a:lstStyle/>
          <a:p>
            <a:pPr marL="0" indent="0">
              <a:buNone/>
            </a:pPr>
            <a:r>
              <a:rPr lang="en-US" sz="2400" dirty="0"/>
              <a:t>Be:</a:t>
            </a:r>
          </a:p>
          <a:p>
            <a:r>
              <a:rPr lang="en-US" sz="2400" dirty="0"/>
              <a:t>Counted in the world’s largest earthquake drill</a:t>
            </a:r>
          </a:p>
          <a:p>
            <a:r>
              <a:rPr lang="en-US" sz="2400" dirty="0"/>
              <a:t>Updated with news and safety tips</a:t>
            </a:r>
          </a:p>
          <a:p>
            <a:r>
              <a:rPr lang="en-US" sz="2400" dirty="0"/>
              <a:t>Listed with other participants</a:t>
            </a:r>
          </a:p>
          <a:p>
            <a:r>
              <a:rPr lang="en-US" sz="2400" dirty="0"/>
              <a:t>An example that motivates others</a:t>
            </a:r>
          </a:p>
          <a:p>
            <a:r>
              <a:rPr lang="en-US" sz="2400" dirty="0"/>
              <a:t>Better prepared to survive</a:t>
            </a:r>
          </a:p>
          <a:p>
            <a:pPr marL="0" indent="0">
              <a:buNone/>
            </a:pPr>
            <a:endParaRPr lang="en-US" sz="2400" dirty="0"/>
          </a:p>
          <a:p>
            <a:pPr marL="0" indent="0">
              <a:buNone/>
            </a:pPr>
            <a:r>
              <a:rPr lang="en-US" sz="2400" i="1" dirty="0"/>
              <a:t>Have peace of mind that you have taken action and helped others</a:t>
            </a:r>
          </a:p>
        </p:txBody>
      </p:sp>
      <p:pic>
        <p:nvPicPr>
          <p:cNvPr id="8" name="Content Placeholder 7" descr="Screenshot of ShakeOut webpage with listing of local government agencies registered for ShakeOut"/>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76200" y="1143000"/>
            <a:ext cx="3592471" cy="4953000"/>
          </a:xfrm>
          <a:prstGeom prst="rect">
            <a:avLst/>
          </a:prstGeom>
          <a:ln>
            <a:solidFill>
              <a:schemeClr val="bg2"/>
            </a:solidFill>
          </a:ln>
        </p:spPr>
      </p:pic>
    </p:spTree>
    <p:extLst>
      <p:ext uri="{BB962C8B-B14F-4D97-AF65-F5344CB8AC3E}">
        <p14:creationId xmlns:p14="http://schemas.microsoft.com/office/powerpoint/2010/main" val="153921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Partnerships to Relationships</a:t>
            </a:r>
          </a:p>
        </p:txBody>
      </p:sp>
      <p:sp>
        <p:nvSpPr>
          <p:cNvPr id="3" name="Content Placeholder 2"/>
          <p:cNvSpPr>
            <a:spLocks noGrp="1"/>
          </p:cNvSpPr>
          <p:nvPr>
            <p:ph idx="1"/>
          </p:nvPr>
        </p:nvSpPr>
        <p:spPr/>
        <p:txBody>
          <a:bodyPr/>
          <a:lstStyle/>
          <a:p>
            <a:pPr marL="0" indent="0">
              <a:buNone/>
            </a:pPr>
            <a:r>
              <a:rPr lang="en-US" dirty="0"/>
              <a:t>Emergency Managers: Do you know your community?</a:t>
            </a:r>
          </a:p>
          <a:p>
            <a:endParaRPr lang="en-US" dirty="0"/>
          </a:p>
          <a:p>
            <a:pPr marL="0" indent="0">
              <a:buNone/>
            </a:pPr>
            <a:r>
              <a:rPr lang="en-US" dirty="0"/>
              <a:t>Community Members: Do you know your emergency managers and first responders?</a:t>
            </a:r>
          </a:p>
          <a:p>
            <a:pPr marL="0" indent="0">
              <a:buNone/>
            </a:pPr>
            <a:endParaRPr lang="en-US" dirty="0"/>
          </a:p>
          <a:p>
            <a:pPr marL="0" indent="0">
              <a:buNone/>
            </a:pPr>
            <a:r>
              <a:rPr lang="en-US" i="1" dirty="0"/>
              <a:t>Build relationships long before the disaster. </a:t>
            </a:r>
          </a:p>
        </p:txBody>
      </p:sp>
    </p:spTree>
    <p:extLst>
      <p:ext uri="{BB962C8B-B14F-4D97-AF65-F5344CB8AC3E}">
        <p14:creationId xmlns:p14="http://schemas.microsoft.com/office/powerpoint/2010/main" val="332122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err="1"/>
              <a:t>ShakeOut</a:t>
            </a:r>
            <a:r>
              <a:rPr lang="en-US" dirty="0"/>
              <a:t> Drill Manuals</a:t>
            </a:r>
          </a:p>
        </p:txBody>
      </p:sp>
      <p:sp>
        <p:nvSpPr>
          <p:cNvPr id="162817" name="Content Placeholder 2"/>
          <p:cNvSpPr>
            <a:spLocks noGrp="1"/>
          </p:cNvSpPr>
          <p:nvPr>
            <p:ph idx="4294967295"/>
          </p:nvPr>
        </p:nvSpPr>
        <p:spPr>
          <a:xfrm>
            <a:off x="101600" y="1981200"/>
            <a:ext cx="4648200" cy="4495800"/>
          </a:xfrm>
        </p:spPr>
        <p:txBody>
          <a:bodyPr/>
          <a:lstStyle/>
          <a:p>
            <a:r>
              <a:rPr lang="en-US" sz="2400" b="1" dirty="0">
                <a:latin typeface="Arial" charset="0"/>
                <a:ea typeface="ＭＳ Ｐゴシック" charset="0"/>
                <a:cs typeface="ＭＳ Ｐゴシック" charset="0"/>
              </a:rPr>
              <a:t>Level 1: </a:t>
            </a:r>
            <a:br>
              <a:rPr lang="en-US" sz="2400" b="1"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Drop, Cover, Hold On drill</a:t>
            </a:r>
            <a:br>
              <a:rPr lang="en-US" sz="2400" dirty="0">
                <a:latin typeface="Arial" charset="0"/>
                <a:ea typeface="ＭＳ Ｐゴシック" charset="0"/>
                <a:cs typeface="ＭＳ Ｐゴシック" charset="0"/>
              </a:rPr>
            </a:br>
            <a:endParaRPr lang="en-US" sz="1200" dirty="0">
              <a:latin typeface="Arial" charset="0"/>
              <a:ea typeface="ＭＳ Ｐゴシック" charset="0"/>
              <a:cs typeface="ＭＳ Ｐゴシック" charset="0"/>
            </a:endParaRPr>
          </a:p>
          <a:p>
            <a:r>
              <a:rPr lang="en-US" sz="2400" b="1" dirty="0">
                <a:latin typeface="Arial" charset="0"/>
                <a:ea typeface="ＭＳ Ｐゴシック" charset="0"/>
                <a:cs typeface="ＭＳ Ｐゴシック" charset="0"/>
              </a:rPr>
              <a:t>Level 2: </a:t>
            </a:r>
            <a:br>
              <a:rPr lang="en-US" sz="2400" b="1"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Drop, Cover, Hold On, then evacuation, search/rescue</a:t>
            </a:r>
            <a:br>
              <a:rPr lang="en-US" sz="2400" dirty="0">
                <a:latin typeface="Arial" charset="0"/>
                <a:ea typeface="ＭＳ Ｐゴシック" charset="0"/>
                <a:cs typeface="ＭＳ Ｐゴシック" charset="0"/>
              </a:rPr>
            </a:br>
            <a:endParaRPr lang="en-US" sz="1400" dirty="0">
              <a:latin typeface="Arial" charset="0"/>
              <a:ea typeface="ＭＳ Ｐゴシック" charset="0"/>
              <a:cs typeface="ＭＳ Ｐゴシック" charset="0"/>
            </a:endParaRPr>
          </a:p>
          <a:p>
            <a:r>
              <a:rPr lang="en-US" sz="2400" b="1" dirty="0">
                <a:latin typeface="Arial" charset="0"/>
                <a:ea typeface="ＭＳ Ｐゴシック" charset="0"/>
                <a:cs typeface="ＭＳ Ｐゴシック" charset="0"/>
              </a:rPr>
              <a:t>Level 3: </a:t>
            </a:r>
            <a:br>
              <a:rPr lang="en-US" sz="2400" b="1"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Adds Continuity Planning</a:t>
            </a:r>
            <a:br>
              <a:rPr lang="en-US" sz="2400" dirty="0">
                <a:latin typeface="Arial" charset="0"/>
                <a:ea typeface="ＭＳ Ｐゴシック" charset="0"/>
                <a:cs typeface="ＭＳ Ｐゴシック" charset="0"/>
              </a:rPr>
            </a:br>
            <a:endParaRPr lang="en-US" sz="2400" dirty="0">
              <a:latin typeface="Arial" charset="0"/>
              <a:ea typeface="ＭＳ Ｐゴシック" charset="0"/>
              <a:cs typeface="ＭＳ Ｐゴシック" charset="0"/>
            </a:endParaRPr>
          </a:p>
        </p:txBody>
      </p:sp>
      <p:pic>
        <p:nvPicPr>
          <p:cNvPr id="2" name="Picture 1" descr="ShakeOut drill manual for government agenci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333641"/>
            <a:ext cx="4260789" cy="53334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09963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Working Groups</a:t>
            </a:r>
          </a:p>
        </p:txBody>
      </p:sp>
      <p:sp>
        <p:nvSpPr>
          <p:cNvPr id="5" name="Content Placeholder 4"/>
          <p:cNvSpPr>
            <a:spLocks noGrp="1"/>
          </p:cNvSpPr>
          <p:nvPr>
            <p:ph idx="1"/>
          </p:nvPr>
        </p:nvSpPr>
        <p:spPr>
          <a:xfrm>
            <a:off x="228600" y="1181100"/>
            <a:ext cx="8763000" cy="4495800"/>
          </a:xfrm>
        </p:spPr>
        <p:txBody>
          <a:bodyPr/>
          <a:lstStyle/>
          <a:p>
            <a:r>
              <a:rPr lang="en-US" dirty="0"/>
              <a:t>Get involved on planning committees – or create your own</a:t>
            </a:r>
          </a:p>
          <a:p>
            <a:r>
              <a:rPr lang="en-US" dirty="0"/>
              <a:t>Know each other by name </a:t>
            </a:r>
            <a:r>
              <a:rPr lang="en-US" i="1" dirty="0"/>
              <a:t>before</a:t>
            </a:r>
            <a:r>
              <a:rPr lang="en-US" dirty="0"/>
              <a:t> incident</a:t>
            </a:r>
            <a:br>
              <a:rPr lang="en-US" dirty="0"/>
            </a:br>
            <a:endParaRPr lang="en-US" dirty="0"/>
          </a:p>
          <a:p>
            <a:pPr marL="0" indent="0">
              <a:buNone/>
            </a:pPr>
            <a:r>
              <a:rPr lang="en-US" sz="2800" dirty="0"/>
              <a:t>Questions:</a:t>
            </a:r>
          </a:p>
          <a:p>
            <a:pPr marL="514350" indent="-514350">
              <a:buFont typeface="+mj-lt"/>
              <a:buAutoNum type="arabicPeriod"/>
            </a:pPr>
            <a:r>
              <a:rPr lang="en-US" sz="2800" dirty="0"/>
              <a:t>What do responders need to know about the population you represent?</a:t>
            </a:r>
          </a:p>
          <a:p>
            <a:pPr marL="514350" indent="-514350">
              <a:buFont typeface="+mj-lt"/>
              <a:buAutoNum type="arabicPeriod"/>
            </a:pPr>
            <a:r>
              <a:rPr lang="en-US" sz="2800" dirty="0"/>
              <a:t>What assets does your organization bring to the table?</a:t>
            </a:r>
          </a:p>
          <a:p>
            <a:pPr marL="514350" indent="-514350">
              <a:buFont typeface="+mj-lt"/>
              <a:buAutoNum type="arabicPeriod"/>
            </a:pPr>
            <a:r>
              <a:rPr lang="en-US" sz="2800" dirty="0"/>
              <a:t>What tools should responders know about to assist the population you represent?</a:t>
            </a:r>
          </a:p>
          <a:p>
            <a:endParaRPr lang="en-US" dirty="0"/>
          </a:p>
        </p:txBody>
      </p:sp>
    </p:spTree>
    <p:extLst>
      <p:ext uri="{BB962C8B-B14F-4D97-AF65-F5344CB8AC3E}">
        <p14:creationId xmlns:p14="http://schemas.microsoft.com/office/powerpoint/2010/main" val="103181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Relationships through Drills</a:t>
            </a:r>
          </a:p>
        </p:txBody>
      </p:sp>
      <p:sp>
        <p:nvSpPr>
          <p:cNvPr id="6" name="Content Placeholder 5"/>
          <p:cNvSpPr>
            <a:spLocks noGrp="1"/>
          </p:cNvSpPr>
          <p:nvPr>
            <p:ph sz="half" idx="1"/>
          </p:nvPr>
        </p:nvSpPr>
        <p:spPr>
          <a:xfrm>
            <a:off x="428641" y="2133600"/>
            <a:ext cx="4038600" cy="4495800"/>
          </a:xfrm>
        </p:spPr>
        <p:txBody>
          <a:bodyPr/>
          <a:lstStyle/>
          <a:p>
            <a:r>
              <a:rPr lang="en-US" sz="3200" dirty="0"/>
              <a:t>Invite/offer to participate in local drills</a:t>
            </a:r>
            <a:br>
              <a:rPr lang="en-US" sz="3200" dirty="0"/>
            </a:br>
            <a:endParaRPr lang="en-US" sz="3200" dirty="0"/>
          </a:p>
          <a:p>
            <a:r>
              <a:rPr lang="en-US" sz="3200" dirty="0"/>
              <a:t>Use the existing resource manuals</a:t>
            </a:r>
          </a:p>
        </p:txBody>
      </p:sp>
      <p:pic>
        <p:nvPicPr>
          <p:cNvPr id="11" name="Picture 5" descr="First responder listening to feedback from Richard Devylder, former Director of the Office of Access and Functional Needs for CalOES."/>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2083" r="833"/>
          <a:stretch>
            <a:fillRect/>
          </a:stretch>
        </p:blipFill>
        <p:spPr bwMode="auto">
          <a:xfrm>
            <a:off x="4676760" y="2133600"/>
            <a:ext cx="398148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529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ShakeOut Events</a:t>
            </a:r>
          </a:p>
        </p:txBody>
      </p:sp>
      <p:sp>
        <p:nvSpPr>
          <p:cNvPr id="3" name="Content Placeholder 2"/>
          <p:cNvSpPr>
            <a:spLocks noGrp="1"/>
          </p:cNvSpPr>
          <p:nvPr>
            <p:ph idx="1"/>
          </p:nvPr>
        </p:nvSpPr>
        <p:spPr>
          <a:xfrm>
            <a:off x="457200" y="1447800"/>
            <a:ext cx="8229600" cy="4495800"/>
          </a:xfrm>
        </p:spPr>
        <p:txBody>
          <a:bodyPr/>
          <a:lstStyle/>
          <a:p>
            <a:r>
              <a:rPr lang="en-US" dirty="0"/>
              <a:t>Select accessible locations</a:t>
            </a:r>
          </a:p>
          <a:p>
            <a:pPr lvl="1"/>
            <a:r>
              <a:rPr lang="en-US" dirty="0"/>
              <a:t>Parking</a:t>
            </a:r>
          </a:p>
          <a:p>
            <a:pPr lvl="1"/>
            <a:r>
              <a:rPr lang="en-US" dirty="0"/>
              <a:t>Event room</a:t>
            </a:r>
          </a:p>
          <a:p>
            <a:pPr lvl="1"/>
            <a:r>
              <a:rPr lang="en-US" dirty="0"/>
              <a:t>Restroom</a:t>
            </a:r>
          </a:p>
          <a:p>
            <a:pPr lvl="1"/>
            <a:r>
              <a:rPr lang="en-US" dirty="0"/>
              <a:t>Access to Public Transportation</a:t>
            </a:r>
          </a:p>
          <a:p>
            <a:r>
              <a:rPr lang="en-US" dirty="0"/>
              <a:t>Contact info for interpreter or captioning requests</a:t>
            </a:r>
          </a:p>
          <a:p>
            <a:r>
              <a:rPr lang="en-US" dirty="0"/>
              <a:t>Provide non-verbal information and large print materials</a:t>
            </a:r>
          </a:p>
        </p:txBody>
      </p:sp>
    </p:spTree>
    <p:extLst>
      <p:ext uri="{BB962C8B-B14F-4D97-AF65-F5344CB8AC3E}">
        <p14:creationId xmlns:p14="http://schemas.microsoft.com/office/powerpoint/2010/main" val="2087988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3600" b="1" dirty="0">
                <a:solidFill>
                  <a:schemeClr val="tx1"/>
                </a:solidFill>
                <a:effectLst/>
                <a:latin typeface="+mj-lt"/>
                <a:ea typeface="ＭＳ Ｐゴシック" pitchFamily="-108" charset="-128"/>
                <a:cs typeface="ＭＳ Ｐゴシック" pitchFamily="-108" charset="-128"/>
              </a:rPr>
              <a:t>ECA at Abilities Expo</a:t>
            </a:r>
            <a:endParaRPr lang="en-US" dirty="0">
              <a:effectLst/>
            </a:endParaRPr>
          </a:p>
        </p:txBody>
      </p:sp>
      <p:sp>
        <p:nvSpPr>
          <p:cNvPr id="9" name="Content Placeholder 8"/>
          <p:cNvSpPr>
            <a:spLocks noGrp="1"/>
          </p:cNvSpPr>
          <p:nvPr>
            <p:ph sz="half" idx="2"/>
          </p:nvPr>
        </p:nvSpPr>
        <p:spPr>
          <a:xfrm>
            <a:off x="4343400" y="1581150"/>
            <a:ext cx="4038600" cy="4495800"/>
          </a:xfrm>
        </p:spPr>
        <p:txBody>
          <a:bodyPr/>
          <a:lstStyle/>
          <a:p>
            <a:pPr>
              <a:lnSpc>
                <a:spcPct val="90000"/>
              </a:lnSpc>
            </a:pPr>
            <a:r>
              <a:rPr lang="en-US" dirty="0"/>
              <a:t>ECA hosts preparedness booths and workshops each year in LA and the Bay Area</a:t>
            </a:r>
            <a:br>
              <a:rPr lang="en-US" dirty="0"/>
            </a:br>
            <a:endParaRPr lang="en-US" sz="1400" dirty="0"/>
          </a:p>
          <a:p>
            <a:pPr>
              <a:lnSpc>
                <a:spcPct val="90000"/>
              </a:lnSpc>
            </a:pPr>
            <a:r>
              <a:rPr lang="en-US" dirty="0"/>
              <a:t>Representatives from CalOES, FEMA American Red Cross, local governments, and other partners</a:t>
            </a:r>
          </a:p>
          <a:p>
            <a:pPr marL="0" indent="0">
              <a:lnSpc>
                <a:spcPct val="90000"/>
              </a:lnSpc>
              <a:buNone/>
            </a:pPr>
            <a:endParaRPr lang="en-US" sz="1400" dirty="0"/>
          </a:p>
          <a:p>
            <a:pPr marL="0" indent="0">
              <a:lnSpc>
                <a:spcPct val="90000"/>
              </a:lnSpc>
              <a:buNone/>
            </a:pPr>
            <a:r>
              <a:rPr lang="en-US" b="1" dirty="0">
                <a:solidFill>
                  <a:srgbClr val="11487E"/>
                </a:solidFill>
                <a:hlinkClick r:id="rId2">
                  <a:extLst>
                    <a:ext uri="{A12FA001-AC4F-418D-AE19-62706E023703}">
                      <ahyp:hlinkClr xmlns:ahyp="http://schemas.microsoft.com/office/drawing/2018/hyperlinkcolor" val="tx"/>
                    </a:ext>
                  </a:extLst>
                </a:hlinkClick>
              </a:rPr>
              <a:t>www.Abilities.com</a:t>
            </a:r>
            <a:endParaRPr lang="en-US" dirty="0">
              <a:solidFill>
                <a:srgbClr val="11487E"/>
              </a:solidFill>
            </a:endParaRPr>
          </a:p>
        </p:txBody>
      </p:sp>
      <p:pic>
        <p:nvPicPr>
          <p:cNvPr id="3" name="Picture 2" descr="Educational workshop at Abilities Exp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038600"/>
            <a:ext cx="3581400" cy="2686050"/>
          </a:xfrm>
          <a:prstGeom prst="rect">
            <a:avLst/>
          </a:prstGeom>
        </p:spPr>
      </p:pic>
      <p:pic>
        <p:nvPicPr>
          <p:cNvPr id="7" name="Picture 6" descr="educational booth at abilities exp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143000"/>
            <a:ext cx="3581400" cy="2686050"/>
          </a:xfrm>
          <a:prstGeom prst="rect">
            <a:avLst/>
          </a:prstGeom>
        </p:spPr>
      </p:pic>
    </p:spTree>
    <p:extLst>
      <p:ext uri="{BB962C8B-B14F-4D97-AF65-F5344CB8AC3E}">
        <p14:creationId xmlns:p14="http://schemas.microsoft.com/office/powerpoint/2010/main" val="2267021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44536"/>
          </a:xfrm>
        </p:spPr>
        <p:txBody>
          <a:bodyPr/>
          <a:lstStyle/>
          <a:p>
            <a:r>
              <a:rPr lang="en-US" dirty="0"/>
              <a:t>Promising Practice: </a:t>
            </a:r>
            <a:r>
              <a:rPr lang="en-US" dirty="0" err="1"/>
              <a:t>PrepItForward</a:t>
            </a:r>
            <a:endParaRPr lang="en-US" dirty="0"/>
          </a:p>
        </p:txBody>
      </p:sp>
      <p:sp>
        <p:nvSpPr>
          <p:cNvPr id="5" name="Text Placeholder 4"/>
          <p:cNvSpPr>
            <a:spLocks noGrp="1"/>
          </p:cNvSpPr>
          <p:nvPr>
            <p:ph type="body" sz="half" idx="1"/>
          </p:nvPr>
        </p:nvSpPr>
        <p:spPr/>
        <p:txBody>
          <a:bodyPr/>
          <a:lstStyle/>
          <a:p>
            <a:r>
              <a:rPr lang="en-US" dirty="0" err="1"/>
              <a:t>ToolBoxes</a:t>
            </a:r>
            <a:endParaRPr lang="en-US" dirty="0"/>
          </a:p>
          <a:p>
            <a:r>
              <a:rPr lang="en-US" dirty="0"/>
              <a:t>T-T-T Academy</a:t>
            </a:r>
          </a:p>
        </p:txBody>
      </p:sp>
      <p:sp>
        <p:nvSpPr>
          <p:cNvPr id="3" name="Content Placeholder 2"/>
          <p:cNvSpPr>
            <a:spLocks noGrp="1"/>
          </p:cNvSpPr>
          <p:nvPr>
            <p:ph sz="half" idx="2"/>
          </p:nvPr>
        </p:nvSpPr>
        <p:spPr/>
        <p:txBody>
          <a:bodyPr/>
          <a:lstStyle/>
          <a:p>
            <a:r>
              <a:rPr lang="en-US" dirty="0">
                <a:hlinkClick r:id="rId3"/>
              </a:rPr>
              <a:t>https://prepitforward.com/</a:t>
            </a:r>
            <a:endParaRPr lang="en-US" dirty="0"/>
          </a:p>
        </p:txBody>
      </p:sp>
      <p:pic>
        <p:nvPicPr>
          <p:cNvPr id="1026" name="Picture 2" descr="Prep It Forwar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4267200"/>
            <a:ext cx="4191000" cy="25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86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title Great ShakeOut Course Overview">
            <a:extLst>
              <a:ext uri="{FF2B5EF4-FFF2-40B4-BE49-F238E27FC236}">
                <a16:creationId xmlns:a16="http://schemas.microsoft.com/office/drawing/2014/main" id="{777BE186-4C9F-497E-938B-910EFEF3685D}"/>
              </a:ext>
            </a:extLst>
          </p:cNvPr>
          <p:cNvSpPr>
            <a:spLocks noGrp="1"/>
          </p:cNvSpPr>
          <p:nvPr>
            <p:ph type="title"/>
          </p:nvPr>
        </p:nvSpPr>
        <p:spPr>
          <a:noFill/>
          <a:ln w="19050">
            <a:solidFill>
              <a:schemeClr val="tx1"/>
            </a:solidFill>
          </a:ln>
        </p:spPr>
        <p:txBody>
          <a:bodyPr wrap="square" anchor="ctr">
            <a:normAutofit/>
          </a:bodyPr>
          <a:lstStyle/>
          <a:p>
            <a:pPr algn="ctr"/>
            <a:r>
              <a:rPr lang="en-US" sz="2800" dirty="0">
                <a:latin typeface="Arial" panose="020B0604020202020204" pitchFamily="34" charset="0"/>
                <a:cs typeface="Arial" panose="020B0604020202020204" pitchFamily="34" charset="0"/>
              </a:rPr>
              <a:t>Great ShakeOut Course Overview</a:t>
            </a:r>
          </a:p>
        </p:txBody>
      </p:sp>
      <p:sp>
        <p:nvSpPr>
          <p:cNvPr id="3" name="Content Placeholder 2" descr="Topics, Meeting Everyone's Needs DAFN, Earthquake Awareness and Preparedness, Drop, Lock, Cover and Hold On, ShakeOut Resources, ShakeOut Drill">
            <a:extLst>
              <a:ext uri="{FF2B5EF4-FFF2-40B4-BE49-F238E27FC236}">
                <a16:creationId xmlns:a16="http://schemas.microsoft.com/office/drawing/2014/main" id="{B32ED7DF-896A-4330-85AD-5099AF5F4432}"/>
              </a:ext>
            </a:extLst>
          </p:cNvPr>
          <p:cNvSpPr>
            <a:spLocks noGrp="1"/>
          </p:cNvSpPr>
          <p:nvPr>
            <p:ph idx="1"/>
          </p:nvPr>
        </p:nvSpPr>
        <p:spPr>
          <a:xfrm>
            <a:off x="341123" y="1181100"/>
            <a:ext cx="2895600" cy="4495800"/>
          </a:xfrm>
        </p:spPr>
        <p:txBody>
          <a:bodyPr>
            <a:noAutofit/>
          </a:bodyPr>
          <a:lstStyle/>
          <a:p>
            <a:pPr marL="0" indent="0">
              <a:buNone/>
            </a:pPr>
            <a:r>
              <a:rPr lang="en-US" sz="2400" dirty="0">
                <a:latin typeface="Arial" panose="020B0604020202020204" pitchFamily="34" charset="0"/>
                <a:cs typeface="Arial" panose="020B0604020202020204" pitchFamily="34" charset="0"/>
              </a:rPr>
              <a:t>Topics:</a:t>
            </a:r>
          </a:p>
          <a:p>
            <a:r>
              <a:rPr lang="en-US" sz="2400" dirty="0">
                <a:latin typeface="Arial" panose="020B0604020202020204" pitchFamily="34" charset="0"/>
                <a:cs typeface="Arial" panose="020B0604020202020204" pitchFamily="34" charset="0"/>
              </a:rPr>
              <a:t>Meeting Everyone's Needs - DAFN</a:t>
            </a:r>
          </a:p>
          <a:p>
            <a:r>
              <a:rPr lang="en-US" sz="2400" dirty="0">
                <a:latin typeface="Arial" panose="020B0604020202020204" pitchFamily="34" charset="0"/>
                <a:cs typeface="Arial" panose="020B0604020202020204" pitchFamily="34" charset="0"/>
              </a:rPr>
              <a:t>Earthquake Awareness &amp; Preparedness</a:t>
            </a:r>
          </a:p>
          <a:p>
            <a:r>
              <a:rPr lang="en-US" sz="2400" dirty="0">
                <a:latin typeface="Arial" panose="020B0604020202020204" pitchFamily="34" charset="0"/>
                <a:cs typeface="Arial" panose="020B0604020202020204" pitchFamily="34" charset="0"/>
              </a:rPr>
              <a:t>Drop/Lock, Cover &amp;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Hold On</a:t>
            </a:r>
          </a:p>
          <a:p>
            <a:r>
              <a:rPr lang="en-US" sz="2400" dirty="0">
                <a:latin typeface="Arial" panose="020B0604020202020204" pitchFamily="34" charset="0"/>
                <a:cs typeface="Arial" panose="020B0604020202020204" pitchFamily="34" charset="0"/>
              </a:rPr>
              <a:t>ShakeOut Resources</a:t>
            </a:r>
          </a:p>
          <a:p>
            <a:r>
              <a:rPr lang="en-US" sz="2400" dirty="0">
                <a:latin typeface="Arial" panose="020B0604020202020204" pitchFamily="34" charset="0"/>
                <a:cs typeface="Arial" panose="020B0604020202020204" pitchFamily="34" charset="0"/>
              </a:rPr>
              <a:t>ShakeOut Drill</a:t>
            </a:r>
          </a:p>
        </p:txBody>
      </p:sp>
      <p:sp>
        <p:nvSpPr>
          <p:cNvPr id="4" name="Rectangle 3" descr="This training provides attendees with the basic knowledge and information needed to be prepared for, respond to, and recover from an earthquake at home, school, in the workplace and anywhere they find themselves during an earthquake. Attendees also participate in an earthquake drill and debrief.">
            <a:extLst>
              <a:ext uri="{FF2B5EF4-FFF2-40B4-BE49-F238E27FC236}">
                <a16:creationId xmlns:a16="http://schemas.microsoft.com/office/drawing/2014/main" id="{29053237-E200-44E5-959D-9884819B5E2B}"/>
              </a:ext>
            </a:extLst>
          </p:cNvPr>
          <p:cNvSpPr/>
          <p:nvPr/>
        </p:nvSpPr>
        <p:spPr>
          <a:xfrm>
            <a:off x="3505200" y="1600200"/>
            <a:ext cx="5297677" cy="4662815"/>
          </a:xfrm>
          <a:prstGeom prst="rect">
            <a:avLst/>
          </a:prstGeom>
        </p:spPr>
        <p:txBody>
          <a:bodyPr wrap="square">
            <a:spAutoFit/>
          </a:bodyPr>
          <a:lstStyle/>
          <a:p>
            <a:r>
              <a:rPr lang="en-US" sz="2700" dirty="0">
                <a:solidFill>
                  <a:schemeClr val="bg2"/>
                </a:solidFill>
                <a:latin typeface="Arial" panose="020B0604020202020204" pitchFamily="34" charset="0"/>
                <a:cs typeface="Arial" panose="020B0604020202020204" pitchFamily="34" charset="0"/>
              </a:rPr>
              <a:t>This training provides basic knowledge and information needed to be prepared for, respond to, and recover from an earthquake at home, school, in the workplace and anywhere they find themselves during an earthquake. </a:t>
            </a:r>
          </a:p>
          <a:p>
            <a:endParaRPr lang="en-US" sz="2700" dirty="0">
              <a:solidFill>
                <a:schemeClr val="bg2"/>
              </a:solidFill>
              <a:latin typeface="Arial" panose="020B0604020202020204" pitchFamily="34" charset="0"/>
              <a:cs typeface="Arial" panose="020B0604020202020204" pitchFamily="34" charset="0"/>
            </a:endParaRPr>
          </a:p>
          <a:p>
            <a:r>
              <a:rPr lang="en-US" sz="2700" dirty="0">
                <a:solidFill>
                  <a:schemeClr val="bg2"/>
                </a:solidFill>
                <a:latin typeface="Arial" panose="020B0604020202020204" pitchFamily="34" charset="0"/>
                <a:cs typeface="Arial" panose="020B0604020202020204" pitchFamily="34" charset="0"/>
              </a:rPr>
              <a:t>Attendees also participate in an earthquake drill and debrief.</a:t>
            </a:r>
          </a:p>
        </p:txBody>
      </p:sp>
    </p:spTree>
    <p:extLst>
      <p:ext uri="{BB962C8B-B14F-4D97-AF65-F5344CB8AC3E}">
        <p14:creationId xmlns:p14="http://schemas.microsoft.com/office/powerpoint/2010/main" val="228077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title ToolBox Resources">
            <a:extLst>
              <a:ext uri="{FF2B5EF4-FFF2-40B4-BE49-F238E27FC236}">
                <a16:creationId xmlns:a16="http://schemas.microsoft.com/office/drawing/2014/main" id="{777BE186-4C9F-497E-938B-910EFEF3685D}"/>
              </a:ext>
            </a:extLst>
          </p:cNvPr>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ToolBox Resources</a:t>
            </a:r>
          </a:p>
        </p:txBody>
      </p:sp>
      <p:sp>
        <p:nvSpPr>
          <p:cNvPr id="3" name="Content Placeholder 2" descr="Course Presentation, Trainer Guide, Student Guide, Attendee Sign-In Sheet, Pre and Post Surveys, DAFN Disaster and Emergency Communication Guide, Earthquake Preparedness Guide for People with Disabilities and Other Access or, Functional Needs, Key Earthquake Safety Tips for People with Disabilities and Other Access or Functional Needs, Recommended Earthquake Safety Actions">
            <a:extLst>
              <a:ext uri="{FF2B5EF4-FFF2-40B4-BE49-F238E27FC236}">
                <a16:creationId xmlns:a16="http://schemas.microsoft.com/office/drawing/2014/main" id="{B32ED7DF-896A-4330-85AD-5099AF5F4432}"/>
              </a:ext>
            </a:extLst>
          </p:cNvPr>
          <p:cNvSpPr>
            <a:spLocks noGrp="1"/>
          </p:cNvSpPr>
          <p:nvPr>
            <p:ph idx="1"/>
          </p:nvPr>
        </p:nvSpPr>
        <p:spPr>
          <a:xfrm>
            <a:off x="228600" y="1828800"/>
            <a:ext cx="8229600" cy="4495800"/>
          </a:xfrm>
        </p:spPr>
        <p:txBody>
          <a:bodyPr anchor="ctr">
            <a:noAutofit/>
          </a:bodyPr>
          <a:lstStyle/>
          <a:p>
            <a:r>
              <a:rPr lang="en-US" sz="2400" dirty="0">
                <a:latin typeface="Arial" panose="020B0604020202020204" pitchFamily="34" charset="0"/>
                <a:cs typeface="Arial" panose="020B0604020202020204" pitchFamily="34" charset="0"/>
              </a:rPr>
              <a:t>Course Presentation</a:t>
            </a:r>
          </a:p>
          <a:p>
            <a:r>
              <a:rPr lang="en-US" sz="2400" dirty="0">
                <a:latin typeface="Arial" panose="020B0604020202020204" pitchFamily="34" charset="0"/>
                <a:cs typeface="Arial" panose="020B0604020202020204" pitchFamily="34" charset="0"/>
              </a:rPr>
              <a:t>Trainer Guide</a:t>
            </a:r>
          </a:p>
          <a:p>
            <a:r>
              <a:rPr lang="en-US" sz="2400" dirty="0">
                <a:latin typeface="Arial" panose="020B0604020202020204" pitchFamily="34" charset="0"/>
                <a:cs typeface="Arial" panose="020B0604020202020204" pitchFamily="34" charset="0"/>
              </a:rPr>
              <a:t>Student Guide</a:t>
            </a:r>
          </a:p>
          <a:p>
            <a:r>
              <a:rPr lang="en-US" sz="2400" dirty="0">
                <a:latin typeface="Arial" panose="020B0604020202020204" pitchFamily="34" charset="0"/>
                <a:cs typeface="Arial" panose="020B0604020202020204" pitchFamily="34" charset="0"/>
              </a:rPr>
              <a:t>Attendee Sign-In Sheet</a:t>
            </a:r>
          </a:p>
          <a:p>
            <a:r>
              <a:rPr lang="en-US" sz="2400" dirty="0">
                <a:latin typeface="Arial" panose="020B0604020202020204" pitchFamily="34" charset="0"/>
                <a:cs typeface="Arial" panose="020B0604020202020204" pitchFamily="34" charset="0"/>
              </a:rPr>
              <a:t>Pre/Post Surveys</a:t>
            </a:r>
          </a:p>
          <a:p>
            <a:r>
              <a:rPr lang="en-US" sz="2400" dirty="0">
                <a:latin typeface="Arial" panose="020B0604020202020204" pitchFamily="34" charset="0"/>
                <a:cs typeface="Arial" panose="020B0604020202020204" pitchFamily="34" charset="0"/>
              </a:rPr>
              <a:t>DAFN Disaster &amp; Emergency Communication Guide</a:t>
            </a:r>
          </a:p>
          <a:p>
            <a:r>
              <a:rPr lang="en-US" sz="2400" dirty="0">
                <a:latin typeface="Arial" panose="020B0604020202020204" pitchFamily="34" charset="0"/>
                <a:cs typeface="Arial" panose="020B0604020202020204" pitchFamily="34" charset="0"/>
              </a:rPr>
              <a:t>Earthquake Preparedness Guide for People with Disabilities and Other Access or Functional Needs</a:t>
            </a:r>
          </a:p>
          <a:p>
            <a:r>
              <a:rPr lang="en-US" sz="2400" dirty="0">
                <a:latin typeface="Arial" panose="020B0604020202020204" pitchFamily="34" charset="0"/>
                <a:cs typeface="Arial" panose="020B0604020202020204" pitchFamily="34" charset="0"/>
              </a:rPr>
              <a:t>Key Earthquake Safety Tips for People with Disabilities and Other Access or Functional Needs</a:t>
            </a:r>
          </a:p>
          <a:p>
            <a:r>
              <a:rPr lang="en-US" sz="2400" dirty="0">
                <a:latin typeface="Arial" panose="020B0604020202020204" pitchFamily="34" charset="0"/>
                <a:cs typeface="Arial" panose="020B0604020202020204" pitchFamily="34" charset="0"/>
              </a:rPr>
              <a:t>Recommended Earthquake Safety Actions</a:t>
            </a:r>
          </a:p>
        </p:txBody>
      </p:sp>
      <p:pic>
        <p:nvPicPr>
          <p:cNvPr id="6" name="Picture 5">
            <a:extLst>
              <a:ext uri="{FF2B5EF4-FFF2-40B4-BE49-F238E27FC236}">
                <a16:creationId xmlns:a16="http://schemas.microsoft.com/office/drawing/2014/main" id="{B357990C-F58C-4732-99FD-6AF87AB1F1F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907" r="3263" b="3"/>
          <a:stretch/>
        </p:blipFill>
        <p:spPr>
          <a:xfrm>
            <a:off x="5181600" y="1143000"/>
            <a:ext cx="3546856" cy="2550308"/>
          </a:xfrm>
          <a:prstGeom prst="rect">
            <a:avLst/>
          </a:prstGeom>
        </p:spPr>
      </p:pic>
    </p:spTree>
    <p:extLst>
      <p:ext uri="{BB962C8B-B14F-4D97-AF65-F5344CB8AC3E}">
        <p14:creationId xmlns:p14="http://schemas.microsoft.com/office/powerpoint/2010/main" val="2575573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title Train the Trainer Academy">
            <a:extLst>
              <a:ext uri="{FF2B5EF4-FFF2-40B4-BE49-F238E27FC236}">
                <a16:creationId xmlns:a16="http://schemas.microsoft.com/office/drawing/2014/main" id="{777BE186-4C9F-497E-938B-910EFEF3685D}"/>
              </a:ext>
            </a:extLst>
          </p:cNvPr>
          <p:cNvSpPr>
            <a:spLocks noGrp="1"/>
          </p:cNvSpPr>
          <p:nvPr>
            <p:ph type="title"/>
          </p:nvPr>
        </p:nvSpPr>
        <p:spPr>
          <a:xfrm>
            <a:off x="457200" y="-76200"/>
            <a:ext cx="8229600" cy="1143000"/>
          </a:xfrm>
        </p:spPr>
        <p:txBody>
          <a:bodyPr anchor="ctr">
            <a:normAutofit/>
          </a:bodyPr>
          <a:lstStyle/>
          <a:p>
            <a:r>
              <a:rPr lang="en-US" sz="2700" dirty="0">
                <a:latin typeface="Arial" panose="020B0604020202020204" pitchFamily="34" charset="0"/>
                <a:cs typeface="Arial" panose="020B0604020202020204" pitchFamily="34" charset="0"/>
              </a:rPr>
              <a:t>Train the Trainer Academy</a:t>
            </a:r>
          </a:p>
        </p:txBody>
      </p:sp>
      <p:sp>
        <p:nvSpPr>
          <p:cNvPr id="5" name="Text Placeholder 4"/>
          <p:cNvSpPr>
            <a:spLocks noGrp="1"/>
          </p:cNvSpPr>
          <p:nvPr>
            <p:ph type="body" sz="half" idx="1"/>
          </p:nvPr>
        </p:nvSpPr>
        <p:spPr>
          <a:xfrm>
            <a:off x="304800" y="1192074"/>
            <a:ext cx="8229600" cy="1752600"/>
          </a:xfrm>
        </p:spPr>
        <p:txBody>
          <a:bodyPr/>
          <a:lstStyle/>
          <a:p>
            <a:pPr marL="0" indent="0">
              <a:buNone/>
            </a:pPr>
            <a:r>
              <a:rPr lang="en-US" sz="2400" dirty="0">
                <a:latin typeface="Arial" panose="020B0604020202020204" pitchFamily="34" charset="0"/>
                <a:cs typeface="Arial" panose="020B0604020202020204" pitchFamily="34" charset="0"/>
              </a:rPr>
              <a:t>The (3) day Train-the-Trainer Academy prepares trainers to effectively and efficiently utilize the DAFN </a:t>
            </a:r>
            <a:r>
              <a:rPr lang="en-US" sz="2400" dirty="0" err="1">
                <a:latin typeface="Arial" panose="020B0604020202020204" pitchFamily="34" charset="0"/>
                <a:cs typeface="Arial" panose="020B0604020202020204" pitchFamily="34" charset="0"/>
              </a:rPr>
              <a:t>ToolBoxes</a:t>
            </a:r>
            <a:r>
              <a:rPr lang="en-US" sz="2400" dirty="0">
                <a:latin typeface="Arial" panose="020B0604020202020204" pitchFamily="34" charset="0"/>
                <a:cs typeface="Arial" panose="020B0604020202020204" pitchFamily="34" charset="0"/>
              </a:rPr>
              <a:t> to facilitate standardized disability and access and functional needs inclusive disaster and emergency preparedness training and drills throughout an organization. </a:t>
            </a:r>
          </a:p>
          <a:p>
            <a:pPr marL="0" indent="0">
              <a:buNone/>
            </a:pP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Learn more: </a:t>
            </a:r>
            <a:r>
              <a:rPr lang="en-US" sz="2400" dirty="0">
                <a:latin typeface="Arial" panose="020B0604020202020204" pitchFamily="34" charset="0"/>
                <a:cs typeface="Arial" panose="020B0604020202020204" pitchFamily="34" charset="0"/>
                <a:hlinkClick r:id="rId2"/>
              </a:rPr>
              <a:t>prepitforward.com</a:t>
            </a:r>
            <a:endParaRPr lang="en-US" sz="2400" dirty="0">
              <a:latin typeface="Arial" panose="020B0604020202020204" pitchFamily="34" charset="0"/>
              <a:cs typeface="Arial" panose="020B0604020202020204" pitchFamily="34" charset="0"/>
            </a:endParaRPr>
          </a:p>
        </p:txBody>
      </p:sp>
      <p:pic>
        <p:nvPicPr>
          <p:cNvPr id="6" name="Picture 5" descr="Photo of a group of attendees at a train the trainer academy.">
            <a:extLst>
              <a:ext uri="{FF2B5EF4-FFF2-40B4-BE49-F238E27FC236}">
                <a16:creationId xmlns:a16="http://schemas.microsoft.com/office/drawing/2014/main" id="{917AA025-3B91-4153-A6A8-6FD5ED65B56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5498"/>
          <a:stretch/>
        </p:blipFill>
        <p:spPr>
          <a:xfrm>
            <a:off x="310662" y="4097124"/>
            <a:ext cx="8229600" cy="2760876"/>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1116617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title Access to ToolBoxes">
            <a:extLst>
              <a:ext uri="{FF2B5EF4-FFF2-40B4-BE49-F238E27FC236}">
                <a16:creationId xmlns:a16="http://schemas.microsoft.com/office/drawing/2014/main" id="{777BE186-4C9F-497E-938B-910EFEF3685D}"/>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Access to ToolBoxes</a:t>
            </a:r>
          </a:p>
        </p:txBody>
      </p:sp>
      <p:sp>
        <p:nvSpPr>
          <p:cNvPr id="3" name="Content Placeholder 2" descr="Upon completion of the T-T-T &#10;Academy, you are certified to &#10;facilitate the Great ShakeOut training. Visit prepitforward.com to &#10;access the toolbox via your desktop or mobile device. &#10;">
            <a:extLst>
              <a:ext uri="{FF2B5EF4-FFF2-40B4-BE49-F238E27FC236}">
                <a16:creationId xmlns:a16="http://schemas.microsoft.com/office/drawing/2014/main" id="{B32ED7DF-896A-4330-85AD-5099AF5F4432}"/>
              </a:ext>
            </a:extLst>
          </p:cNvPr>
          <p:cNvSpPr>
            <a:spLocks noGrp="1"/>
          </p:cNvSpPr>
          <p:nvPr>
            <p:ph idx="1"/>
          </p:nvPr>
        </p:nvSpPr>
        <p:spPr>
          <a:xfrm>
            <a:off x="287215" y="1567952"/>
            <a:ext cx="4267200" cy="4495800"/>
          </a:xfrm>
        </p:spPr>
        <p:txBody>
          <a:bodyPr>
            <a:noAutofit/>
          </a:bodyPr>
          <a:lstStyle/>
          <a:p>
            <a:r>
              <a:rPr lang="en-US" sz="2800" dirty="0">
                <a:latin typeface="Arial" panose="020B0604020202020204" pitchFamily="34" charset="0"/>
                <a:cs typeface="Arial" panose="020B0604020202020204" pitchFamily="34" charset="0"/>
              </a:rPr>
              <a:t>Upon completion of the T-T-T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Academy, you are certified to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facilitate the Great ShakeOut training. </a:t>
            </a:r>
          </a:p>
          <a:p>
            <a:r>
              <a:rPr lang="en-US" sz="2800" dirty="0">
                <a:latin typeface="Arial" panose="020B0604020202020204" pitchFamily="34" charset="0"/>
                <a:cs typeface="Arial" panose="020B0604020202020204" pitchFamily="34" charset="0"/>
              </a:rPr>
              <a:t>Visit </a:t>
            </a:r>
            <a:r>
              <a:rPr lang="en-US" sz="2800" dirty="0">
                <a:latin typeface="Arial" panose="020B0604020202020204" pitchFamily="34" charset="0"/>
                <a:cs typeface="Arial" panose="020B0604020202020204" pitchFamily="34" charset="0"/>
                <a:hlinkClick r:id="rId2"/>
              </a:rPr>
              <a:t>prepitforward.com</a:t>
            </a:r>
            <a:r>
              <a:rPr lang="en-US" sz="2800" dirty="0">
                <a:latin typeface="Arial" panose="020B0604020202020204" pitchFamily="34" charset="0"/>
                <a:cs typeface="Arial" panose="020B0604020202020204" pitchFamily="34" charset="0"/>
              </a:rPr>
              <a:t> to access the toolboxes via your desktop or mobile device. </a:t>
            </a:r>
          </a:p>
        </p:txBody>
      </p:sp>
      <p:pic>
        <p:nvPicPr>
          <p:cNvPr id="6" name="Picture 5" descr="Group photo of DAFN train the trainer graduates holding their certificates.">
            <a:extLst>
              <a:ext uri="{FF2B5EF4-FFF2-40B4-BE49-F238E27FC236}">
                <a16:creationId xmlns:a16="http://schemas.microsoft.com/office/drawing/2014/main" id="{917AA025-3B91-4153-A6A8-6FD5ED65B56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3625" r="17334"/>
          <a:stretch/>
        </p:blipFill>
        <p:spPr>
          <a:xfrm>
            <a:off x="4572000" y="914400"/>
            <a:ext cx="4571999"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7186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considered…</a:t>
            </a:r>
          </a:p>
        </p:txBody>
      </p:sp>
      <p:sp>
        <p:nvSpPr>
          <p:cNvPr id="3" name="Content Placeholder 2"/>
          <p:cNvSpPr>
            <a:spLocks noGrp="1"/>
          </p:cNvSpPr>
          <p:nvPr>
            <p:ph idx="1"/>
          </p:nvPr>
        </p:nvSpPr>
        <p:spPr>
          <a:xfrm>
            <a:off x="457200" y="1143000"/>
            <a:ext cx="8229600" cy="5257800"/>
          </a:xfrm>
        </p:spPr>
        <p:txBody>
          <a:bodyPr/>
          <a:lstStyle/>
          <a:p>
            <a:r>
              <a:rPr lang="en-US" sz="2800" dirty="0"/>
              <a:t>What if power, gas, and phone lines are not working?</a:t>
            </a:r>
          </a:p>
          <a:p>
            <a:pPr lvl="0"/>
            <a:r>
              <a:rPr lang="en-US" sz="2800" dirty="0"/>
              <a:t>What can you do independently?</a:t>
            </a:r>
          </a:p>
          <a:p>
            <a:pPr lvl="0"/>
            <a:r>
              <a:rPr lang="en-US" sz="2800" dirty="0"/>
              <a:t>With what do you need assistance?</a:t>
            </a:r>
          </a:p>
          <a:p>
            <a:pPr lvl="0"/>
            <a:r>
              <a:rPr lang="en-US" sz="2800" dirty="0"/>
              <a:t>Will regular sources of assistance be available?</a:t>
            </a:r>
          </a:p>
          <a:p>
            <a:pPr lvl="0"/>
            <a:r>
              <a:rPr lang="en-US" sz="2800" dirty="0"/>
              <a:t>What if roads and sidewalks are impassible?</a:t>
            </a:r>
          </a:p>
          <a:p>
            <a:pPr lvl="0"/>
            <a:r>
              <a:rPr lang="en-US" sz="2800" dirty="0"/>
              <a:t>What if transportation is unavailable?</a:t>
            </a:r>
          </a:p>
          <a:p>
            <a:pPr lvl="0"/>
            <a:r>
              <a:rPr lang="en-US" sz="2800" dirty="0"/>
              <a:t>How will you maintain supplies of water, food, medications, and other needs?</a:t>
            </a:r>
          </a:p>
        </p:txBody>
      </p:sp>
    </p:spTree>
    <p:extLst>
      <p:ext uri="{BB962C8B-B14F-4D97-AF65-F5344CB8AC3E}">
        <p14:creationId xmlns:p14="http://schemas.microsoft.com/office/powerpoint/2010/main" val="1382619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76200"/>
            <a:ext cx="9144000" cy="990600"/>
          </a:xfrm>
        </p:spPr>
        <p:txBody>
          <a:bodyPr/>
          <a:lstStyle/>
          <a:p>
            <a:pPr eaLnBrk="1" hangingPunct="1"/>
            <a:r>
              <a:rPr lang="en-US" sz="4000" dirty="0">
                <a:latin typeface="Arial" charset="0"/>
                <a:ea typeface="ＭＳ Ｐゴシック" charset="0"/>
                <a:cs typeface="ＭＳ Ｐゴシック" charset="0"/>
              </a:rPr>
              <a:t>Resources &amp; Registration</a:t>
            </a:r>
            <a:endParaRPr lang="en-US" sz="4000" b="1" dirty="0">
              <a:solidFill>
                <a:schemeClr val="tx1"/>
              </a:solidFill>
              <a:effectLst/>
              <a:latin typeface="Arial" charset="0"/>
              <a:ea typeface="ＭＳ Ｐゴシック" charset="0"/>
              <a:cs typeface="ＭＳ Ｐゴシック" charset="0"/>
            </a:endParaRPr>
          </a:p>
        </p:txBody>
      </p:sp>
      <p:sp>
        <p:nvSpPr>
          <p:cNvPr id="27650" name="Content Placeholder 2"/>
          <p:cNvSpPr>
            <a:spLocks noGrp="1"/>
          </p:cNvSpPr>
          <p:nvPr>
            <p:ph idx="1"/>
          </p:nvPr>
        </p:nvSpPr>
        <p:spPr>
          <a:xfrm>
            <a:off x="457200" y="1066800"/>
            <a:ext cx="8229600" cy="5181600"/>
          </a:xfrm>
        </p:spPr>
        <p:txBody>
          <a:bodyPr/>
          <a:lstStyle/>
          <a:p>
            <a:pPr marL="338138" lvl="1" indent="-338138">
              <a:spcAft>
                <a:spcPts val="1200"/>
              </a:spcAft>
              <a:buClr>
                <a:schemeClr val="bg2"/>
              </a:buClr>
              <a:buFontTx/>
              <a:buChar char="•"/>
            </a:pPr>
            <a:r>
              <a:rPr lang="en-US" dirty="0" err="1">
                <a:solidFill>
                  <a:srgbClr val="0E4782"/>
                </a:solidFill>
                <a:latin typeface="Arial" charset="0"/>
                <a:ea typeface="ＭＳ Ｐゴシック" charset="0"/>
              </a:rPr>
              <a:t>www.earthquakecountry.org</a:t>
            </a:r>
            <a:r>
              <a:rPr lang="en-US" dirty="0">
                <a:solidFill>
                  <a:srgbClr val="0E4782"/>
                </a:solidFill>
                <a:latin typeface="Arial" charset="0"/>
                <a:ea typeface="ＭＳ Ｐゴシック" charset="0"/>
              </a:rPr>
              <a:t>/disability </a:t>
            </a:r>
          </a:p>
          <a:p>
            <a:pPr lvl="1">
              <a:lnSpc>
                <a:spcPct val="90000"/>
              </a:lnSpc>
              <a:spcAft>
                <a:spcPts val="1200"/>
              </a:spcAft>
            </a:pPr>
            <a:r>
              <a:rPr lang="en-US" sz="2400" i="1" dirty="0">
                <a:solidFill>
                  <a:srgbClr val="463416"/>
                </a:solidFill>
                <a:latin typeface="Arial" charset="0"/>
                <a:ea typeface="ＭＳ Ｐゴシック" charset="0"/>
                <a:cs typeface="ＭＳ Ｐゴシック" charset="0"/>
              </a:rPr>
              <a:t>Earthquake Preparedness Guide for People with Disabilities and Other Access or Functional Needs </a:t>
            </a:r>
            <a:br>
              <a:rPr lang="en-US" sz="2400" i="1" dirty="0">
                <a:solidFill>
                  <a:srgbClr val="463416"/>
                </a:solidFill>
                <a:latin typeface="Arial" charset="0"/>
                <a:ea typeface="ＭＳ Ｐゴシック" charset="0"/>
                <a:cs typeface="ＭＳ Ｐゴシック" charset="0"/>
              </a:rPr>
            </a:br>
            <a:r>
              <a:rPr lang="en-US" sz="2400" i="1" dirty="0">
                <a:solidFill>
                  <a:srgbClr val="463416"/>
                </a:solidFill>
                <a:latin typeface="Arial" charset="0"/>
                <a:ea typeface="ＭＳ Ｐゴシック" charset="0"/>
                <a:cs typeface="ＭＳ Ｐゴシック" charset="0"/>
              </a:rPr>
              <a:t>(8 pages) </a:t>
            </a:r>
            <a:endParaRPr lang="en-US" sz="2400" dirty="0">
              <a:solidFill>
                <a:srgbClr val="463416"/>
              </a:solidFill>
              <a:latin typeface="Arial" charset="0"/>
              <a:ea typeface="ＭＳ Ｐゴシック" charset="0"/>
              <a:cs typeface="ＭＳ Ｐゴシック" charset="0"/>
            </a:endParaRPr>
          </a:p>
          <a:p>
            <a:pPr lvl="1">
              <a:lnSpc>
                <a:spcPct val="90000"/>
              </a:lnSpc>
              <a:spcAft>
                <a:spcPts val="1200"/>
              </a:spcAft>
            </a:pPr>
            <a:r>
              <a:rPr lang="en-US" sz="2400" i="1" dirty="0">
                <a:solidFill>
                  <a:srgbClr val="463416"/>
                </a:solidFill>
                <a:latin typeface="Arial" charset="0"/>
                <a:ea typeface="ＭＳ Ｐゴシック" charset="0"/>
                <a:cs typeface="ＭＳ Ｐゴシック" charset="0"/>
              </a:rPr>
              <a:t>Key Earthquake Safety Tips for People with Disabilities and Other Access or Functional Needs </a:t>
            </a:r>
            <a:br>
              <a:rPr lang="en-US" sz="2400" i="1" dirty="0">
                <a:solidFill>
                  <a:srgbClr val="463416"/>
                </a:solidFill>
                <a:latin typeface="Arial" charset="0"/>
                <a:ea typeface="ＭＳ Ｐゴシック" charset="0"/>
                <a:cs typeface="ＭＳ Ｐゴシック" charset="0"/>
              </a:rPr>
            </a:br>
            <a:r>
              <a:rPr lang="en-US" sz="2400" dirty="0">
                <a:solidFill>
                  <a:srgbClr val="463416"/>
                </a:solidFill>
                <a:latin typeface="Arial" charset="0"/>
                <a:ea typeface="ＭＳ Ｐゴシック" charset="0"/>
                <a:cs typeface="ＭＳ Ｐゴシック" charset="0"/>
              </a:rPr>
              <a:t>(2 pages)  </a:t>
            </a:r>
          </a:p>
          <a:p>
            <a:pPr marL="338138" lvl="1" indent="-338138">
              <a:spcAft>
                <a:spcPts val="1200"/>
              </a:spcAft>
              <a:buClr>
                <a:schemeClr val="bg2"/>
              </a:buClr>
              <a:buFontTx/>
              <a:buChar char="•"/>
            </a:pPr>
            <a:r>
              <a:rPr lang="en-US" dirty="0" err="1">
                <a:solidFill>
                  <a:srgbClr val="0E4782"/>
                </a:solidFill>
                <a:latin typeface="Arial" charset="0"/>
                <a:ea typeface="ＭＳ Ｐゴシック" charset="0"/>
              </a:rPr>
              <a:t>www.ShakeOut.org</a:t>
            </a:r>
            <a:r>
              <a:rPr lang="en-US" dirty="0">
                <a:solidFill>
                  <a:srgbClr val="0E4782"/>
                </a:solidFill>
                <a:latin typeface="Arial" charset="0"/>
                <a:ea typeface="ＭＳ Ｐゴシック" charset="0"/>
              </a:rPr>
              <a:t>/register</a:t>
            </a:r>
          </a:p>
          <a:p>
            <a:pPr lvl="1">
              <a:spcAft>
                <a:spcPts val="1200"/>
              </a:spcAft>
            </a:pPr>
            <a:r>
              <a:rPr lang="en-US" sz="2400" dirty="0">
                <a:solidFill>
                  <a:srgbClr val="463416"/>
                </a:solidFill>
                <a:latin typeface="Arial" charset="0"/>
                <a:ea typeface="ＭＳ Ｐゴシック" charset="0"/>
                <a:cs typeface="ＭＳ Ｐゴシック" charset="0"/>
              </a:rPr>
              <a:t>Register as a “Disability/AFN</a:t>
            </a:r>
            <a:r>
              <a:rPr lang="ja-JP" altLang="en-US" sz="2400" dirty="0">
                <a:solidFill>
                  <a:srgbClr val="463416"/>
                </a:solidFill>
                <a:latin typeface="Arial" charset="0"/>
                <a:ea typeface="ＭＳ Ｐゴシック" charset="0"/>
                <a:cs typeface="ＭＳ Ｐゴシック" charset="0"/>
              </a:rPr>
              <a:t>”</a:t>
            </a:r>
            <a:r>
              <a:rPr lang="en-US" altLang="ja-JP" sz="2400" dirty="0">
                <a:solidFill>
                  <a:srgbClr val="463416"/>
                </a:solidFill>
                <a:latin typeface="Arial" charset="0"/>
                <a:ea typeface="ＭＳ Ｐゴシック" charset="0"/>
                <a:cs typeface="ＭＳ Ｐゴシック" charset="0"/>
              </a:rPr>
              <a:t> organization</a:t>
            </a:r>
          </a:p>
          <a:p>
            <a:pPr lvl="1">
              <a:spcAft>
                <a:spcPts val="1200"/>
              </a:spcAft>
            </a:pPr>
            <a:r>
              <a:rPr lang="en-US" sz="2400" dirty="0">
                <a:solidFill>
                  <a:srgbClr val="463416"/>
                </a:solidFill>
                <a:latin typeface="Arial" charset="0"/>
                <a:ea typeface="ＭＳ Ｐゴシック" charset="0"/>
              </a:rPr>
              <a:t>Or for any category, indicate the number of seniors or people with disabilities when you complete the registration form.</a:t>
            </a:r>
            <a:endParaRPr lang="en-US" sz="2000" dirty="0">
              <a:solidFill>
                <a:srgbClr val="463416"/>
              </a:solidFill>
              <a:latin typeface="Arial" charset="0"/>
              <a:ea typeface="ＭＳ Ｐゴシック" charset="0"/>
            </a:endParaRPr>
          </a:p>
        </p:txBody>
      </p:sp>
    </p:spTree>
    <p:extLst>
      <p:ext uri="{BB962C8B-B14F-4D97-AF65-F5344CB8AC3E}">
        <p14:creationId xmlns:p14="http://schemas.microsoft.com/office/powerpoint/2010/main" val="1363575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pPr rtl="0" eaLnBrk="1" fontAlgn="base" hangingPunct="1"/>
            <a:r>
              <a:rPr lang="en-US" sz="3600" b="1" kern="1200" dirty="0">
                <a:solidFill>
                  <a:srgbClr val="FFFFFF"/>
                </a:solidFill>
                <a:effectLst/>
                <a:latin typeface="Arial"/>
                <a:ea typeface="ＭＳ Ｐゴシック"/>
                <a:cs typeface="ＭＳ Ｐゴシック"/>
              </a:rPr>
              <a:t>Connect with </a:t>
            </a:r>
            <a:r>
              <a:rPr lang="en-US" sz="3600" b="1" kern="1200" dirty="0" err="1">
                <a:solidFill>
                  <a:srgbClr val="FFFFFF"/>
                </a:solidFill>
                <a:effectLst/>
                <a:latin typeface="Arial"/>
                <a:ea typeface="ＭＳ Ｐゴシック"/>
                <a:cs typeface="ＭＳ Ｐゴシック"/>
              </a:rPr>
              <a:t>ECA</a:t>
            </a:r>
            <a:r>
              <a:rPr lang="en-US" sz="3600" b="1" kern="1200" dirty="0">
                <a:solidFill>
                  <a:srgbClr val="FFFFFF"/>
                </a:solidFill>
                <a:effectLst/>
                <a:latin typeface="Arial"/>
                <a:ea typeface="ＭＳ Ｐゴシック"/>
                <a:cs typeface="ＭＳ Ｐゴシック"/>
              </a:rPr>
              <a:t> &amp; </a:t>
            </a:r>
            <a:r>
              <a:rPr lang="en-US" sz="3600" b="1" kern="1200" dirty="0" err="1">
                <a:solidFill>
                  <a:srgbClr val="FFFFFF"/>
                </a:solidFill>
                <a:effectLst/>
                <a:latin typeface="Arial"/>
                <a:ea typeface="ＭＳ Ｐゴシック"/>
                <a:cs typeface="ＭＳ Ｐゴシック"/>
              </a:rPr>
              <a:t>ShakeOut</a:t>
            </a:r>
            <a:endParaRPr lang="en-US" dirty="0"/>
          </a:p>
        </p:txBody>
      </p:sp>
      <p:sp>
        <p:nvSpPr>
          <p:cNvPr id="7" name="Rectangle 3"/>
          <p:cNvSpPr txBox="1">
            <a:spLocks noChangeArrowheads="1"/>
          </p:cNvSpPr>
          <p:nvPr/>
        </p:nvSpPr>
        <p:spPr>
          <a:xfrm>
            <a:off x="228600" y="1600200"/>
            <a:ext cx="8915400" cy="2895600"/>
          </a:xfrm>
          <a:prstGeom prst="rect">
            <a:avLst/>
          </a:prstGeom>
        </p:spPr>
        <p:txBody>
          <a:bodyPr rIns="131832"/>
          <a:lstStyle>
            <a:lvl1pPr marL="338138" indent="-338138" algn="l" rtl="0" eaLnBrk="0" fontAlgn="base" hangingPunct="0">
              <a:spcBef>
                <a:spcPct val="20000"/>
              </a:spcBef>
              <a:spcAft>
                <a:spcPct val="0"/>
              </a:spcAft>
              <a:buClr>
                <a:schemeClr val="tx2"/>
              </a:buClr>
              <a:buChar char="•"/>
              <a:defRPr sz="3200">
                <a:solidFill>
                  <a:schemeClr val="tx1"/>
                </a:solidFill>
                <a:latin typeface="+mn-lt"/>
                <a:ea typeface="ＭＳ Ｐゴシック" pitchFamily="-108" charset="-128"/>
                <a:cs typeface="ＭＳ Ｐゴシック" pitchFamily="-108" charset="-128"/>
              </a:defRPr>
            </a:lvl1pPr>
            <a:lvl2pPr marL="738188" indent="-28098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38238" indent="-223838" algn="l" rtl="0" eaLnBrk="0" fontAlgn="base" hangingPunct="0">
              <a:spcBef>
                <a:spcPct val="20000"/>
              </a:spcBef>
              <a:spcAft>
                <a:spcPct val="0"/>
              </a:spcAft>
              <a:buClr>
                <a:schemeClr val="tx2"/>
              </a:buClr>
              <a:buChar char="•"/>
              <a:defRPr sz="2400">
                <a:solidFill>
                  <a:schemeClr val="tx1"/>
                </a:solidFill>
                <a:latin typeface="+mn-lt"/>
                <a:ea typeface="ヒラギノ角ゴ Pro W3" charset="-128"/>
                <a:cs typeface="ヒラギノ角ゴ Pro W3" pitchFamily="-107" charset="-128"/>
              </a:defRPr>
            </a:lvl3pPr>
            <a:lvl4pPr marL="1593850" indent="-223838"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1050" indent="-223838" algn="l" rtl="0" eaLnBrk="0" fontAlgn="base" hangingPunct="0">
              <a:spcBef>
                <a:spcPct val="20000"/>
              </a:spcBef>
              <a:spcAft>
                <a:spcPct val="0"/>
              </a:spcAft>
              <a:buClr>
                <a:schemeClr val="tx2"/>
              </a:buClr>
              <a:buChar char="•"/>
              <a:defRPr sz="2000">
                <a:solidFill>
                  <a:schemeClr val="tx1"/>
                </a:solidFill>
                <a:latin typeface="+mn-lt"/>
                <a:ea typeface="ＭＳ Ｐゴシック" charset="-128"/>
                <a:cs typeface="ＭＳ Ｐゴシック" charset="-128"/>
              </a:defRPr>
            </a:lvl5pPr>
            <a:lvl6pPr marL="2511242" indent="-228296" algn="l" rtl="0" fontAlgn="base">
              <a:spcBef>
                <a:spcPct val="20000"/>
              </a:spcBef>
              <a:spcAft>
                <a:spcPct val="0"/>
              </a:spcAft>
              <a:buClr>
                <a:schemeClr val="tx2"/>
              </a:buClr>
              <a:buChar char="•"/>
              <a:defRPr sz="2000">
                <a:solidFill>
                  <a:schemeClr val="tx1"/>
                </a:solidFill>
                <a:latin typeface="+mn-lt"/>
              </a:defRPr>
            </a:lvl6pPr>
            <a:lvl7pPr marL="2967832" indent="-228296" algn="l" rtl="0" fontAlgn="base">
              <a:spcBef>
                <a:spcPct val="20000"/>
              </a:spcBef>
              <a:spcAft>
                <a:spcPct val="0"/>
              </a:spcAft>
              <a:buClr>
                <a:schemeClr val="tx2"/>
              </a:buClr>
              <a:buChar char="•"/>
              <a:defRPr sz="2000">
                <a:solidFill>
                  <a:schemeClr val="tx1"/>
                </a:solidFill>
                <a:latin typeface="+mn-lt"/>
              </a:defRPr>
            </a:lvl7pPr>
            <a:lvl8pPr marL="3424419" indent="-228296" algn="l" rtl="0" fontAlgn="base">
              <a:spcBef>
                <a:spcPct val="20000"/>
              </a:spcBef>
              <a:spcAft>
                <a:spcPct val="0"/>
              </a:spcAft>
              <a:buClr>
                <a:schemeClr val="tx2"/>
              </a:buClr>
              <a:buChar char="•"/>
              <a:defRPr sz="2000">
                <a:solidFill>
                  <a:schemeClr val="tx1"/>
                </a:solidFill>
                <a:latin typeface="+mn-lt"/>
              </a:defRPr>
            </a:lvl8pPr>
            <a:lvl9pPr marL="3881008" indent="-228296" algn="l" rtl="0" fontAlgn="base">
              <a:spcBef>
                <a:spcPct val="20000"/>
              </a:spcBef>
              <a:spcAft>
                <a:spcPct val="0"/>
              </a:spcAft>
              <a:buClr>
                <a:schemeClr val="tx2"/>
              </a:buClr>
              <a:buChar char="•"/>
              <a:defRPr sz="2000">
                <a:solidFill>
                  <a:schemeClr val="tx1"/>
                </a:solidFill>
                <a:latin typeface="+mn-lt"/>
              </a:defRPr>
            </a:lvl9pPr>
          </a:lstStyle>
          <a:p>
            <a:pPr>
              <a:spcBef>
                <a:spcPts val="0"/>
              </a:spcBef>
              <a:buClr>
                <a:schemeClr val="bg2"/>
              </a:buClr>
            </a:pPr>
            <a:r>
              <a:rPr lang="en-US" sz="4000" dirty="0">
                <a:solidFill>
                  <a:schemeClr val="bg2"/>
                </a:solidFill>
              </a:rPr>
              <a:t>213-740-3262</a:t>
            </a:r>
            <a:br>
              <a:rPr lang="en-US" sz="4000" dirty="0">
                <a:solidFill>
                  <a:schemeClr val="bg2"/>
                </a:solidFill>
                <a:hlinkClick r:id="rId3" action="ppaction://hlinkfile">
                  <a:extLst>
                    <a:ext uri="{A12FA001-AC4F-418D-AE19-62706E023703}">
                      <ahyp:hlinkClr xmlns:ahyp="http://schemas.microsoft.com/office/drawing/2018/hyperlinkcolor" val="tx"/>
                    </a:ext>
                  </a:extLst>
                </a:hlinkClick>
              </a:rPr>
            </a:br>
            <a:endParaRPr lang="en-US" sz="800" dirty="0">
              <a:solidFill>
                <a:schemeClr val="bg2"/>
              </a:solidFill>
              <a:hlinkClick r:id="rId3" action="ppaction://hlinkfile">
                <a:extLst>
                  <a:ext uri="{A12FA001-AC4F-418D-AE19-62706E023703}">
                    <ahyp:hlinkClr xmlns:ahyp="http://schemas.microsoft.com/office/drawing/2018/hyperlinkcolor" val="tx"/>
                  </a:ext>
                </a:extLst>
              </a:hlinkClick>
            </a:endParaRPr>
          </a:p>
          <a:p>
            <a:pPr>
              <a:spcBef>
                <a:spcPts val="0"/>
              </a:spcBef>
              <a:buClr>
                <a:schemeClr val="bg2"/>
              </a:buClr>
            </a:pPr>
            <a:r>
              <a:rPr lang="en-US" sz="4000" dirty="0">
                <a:solidFill>
                  <a:srgbClr val="0E4782"/>
                </a:solidFill>
                <a:hlinkClick r:id="rId3" action="ppaction://hlinkfile">
                  <a:extLst>
                    <a:ext uri="{A12FA001-AC4F-418D-AE19-62706E023703}">
                      <ahyp:hlinkClr xmlns:ahyp="http://schemas.microsoft.com/office/drawing/2018/hyperlinkcolor" val="tx"/>
                    </a:ext>
                  </a:extLst>
                </a:hlinkClick>
              </a:rPr>
              <a:t>info@earthquakecountry.org</a:t>
            </a:r>
          </a:p>
          <a:p>
            <a:pPr>
              <a:spcBef>
                <a:spcPts val="0"/>
              </a:spcBef>
              <a:buClr>
                <a:schemeClr val="bg2"/>
              </a:buClr>
            </a:pPr>
            <a:r>
              <a:rPr lang="en-US" sz="4000" dirty="0">
                <a:solidFill>
                  <a:srgbClr val="0E4782"/>
                </a:solidFill>
                <a:hlinkClick r:id="rId3" action="ppaction://hlinkfile">
                  <a:extLst>
                    <a:ext uri="{A12FA001-AC4F-418D-AE19-62706E023703}">
                      <ahyp:hlinkClr xmlns:ahyp="http://schemas.microsoft.com/office/drawing/2018/hyperlinkcolor" val="tx"/>
                    </a:ext>
                  </a:extLst>
                </a:hlinkClick>
              </a:rPr>
              <a:t>info@shakeout.org</a:t>
            </a:r>
          </a:p>
          <a:p>
            <a:pPr>
              <a:spcBef>
                <a:spcPts val="0"/>
              </a:spcBef>
              <a:buClr>
                <a:schemeClr val="bg2"/>
              </a:buClr>
            </a:pPr>
            <a:endParaRPr lang="en-US" sz="2800" dirty="0">
              <a:solidFill>
                <a:srgbClr val="0E4782"/>
              </a:solidFill>
              <a:hlinkClick r:id="rId3" action="ppaction://hlinkfile">
                <a:extLst>
                  <a:ext uri="{A12FA001-AC4F-418D-AE19-62706E023703}">
                    <ahyp:hlinkClr xmlns:ahyp="http://schemas.microsoft.com/office/drawing/2018/hyperlinkcolor" val="tx"/>
                  </a:ext>
                </a:extLst>
              </a:hlinkClick>
            </a:endParaRPr>
          </a:p>
          <a:p>
            <a:pPr marL="0" indent="0">
              <a:spcBef>
                <a:spcPts val="0"/>
              </a:spcBef>
              <a:buClr>
                <a:schemeClr val="bg2"/>
              </a:buClr>
              <a:buNone/>
            </a:pPr>
            <a:endParaRPr lang="en-US" sz="800" dirty="0">
              <a:solidFill>
                <a:srgbClr val="0E4782"/>
              </a:solidFill>
              <a:hlinkClick r:id="rId3" action="ppaction://hlinkfile">
                <a:extLst>
                  <a:ext uri="{A12FA001-AC4F-418D-AE19-62706E023703}">
                    <ahyp:hlinkClr xmlns:ahyp="http://schemas.microsoft.com/office/drawing/2018/hyperlinkcolor" val="tx"/>
                  </a:ext>
                </a:extLst>
              </a:hlinkClick>
            </a:endParaRPr>
          </a:p>
          <a:p>
            <a:pPr>
              <a:spcBef>
                <a:spcPts val="0"/>
              </a:spcBef>
              <a:buClr>
                <a:schemeClr val="bg2"/>
              </a:buClr>
            </a:pPr>
            <a:r>
              <a:rPr lang="en-US" sz="4000" dirty="0">
                <a:solidFill>
                  <a:srgbClr val="0E4782"/>
                </a:solidFill>
                <a:hlinkClick r:id="rId4">
                  <a:extLst>
                    <a:ext uri="{A12FA001-AC4F-418D-AE19-62706E023703}">
                      <ahyp:hlinkClr xmlns:ahyp="http://schemas.microsoft.com/office/drawing/2018/hyperlinkcolor" val="tx"/>
                    </a:ext>
                  </a:extLst>
                </a:hlinkClick>
              </a:rPr>
              <a:t>Twitter.com/eca</a:t>
            </a:r>
          </a:p>
          <a:p>
            <a:pPr>
              <a:spcBef>
                <a:spcPts val="0"/>
              </a:spcBef>
              <a:buClr>
                <a:schemeClr val="bg2"/>
              </a:buClr>
            </a:pPr>
            <a:r>
              <a:rPr lang="en-US" sz="4000" dirty="0">
                <a:solidFill>
                  <a:srgbClr val="0E4782"/>
                </a:solidFill>
                <a:hlinkClick r:id="rId4">
                  <a:extLst>
                    <a:ext uri="{A12FA001-AC4F-418D-AE19-62706E023703}">
                      <ahyp:hlinkClr xmlns:ahyp="http://schemas.microsoft.com/office/drawing/2018/hyperlinkcolor" val="tx"/>
                    </a:ext>
                  </a:extLst>
                </a:hlinkClick>
              </a:rPr>
              <a:t>Twitter.com/shakeout</a:t>
            </a:r>
            <a:r>
              <a:rPr lang="en-US" sz="4000" dirty="0">
                <a:solidFill>
                  <a:srgbClr val="0E4782"/>
                </a:solidFill>
              </a:rPr>
              <a:t>    </a:t>
            </a:r>
            <a:r>
              <a:rPr lang="en-US" sz="4000" dirty="0">
                <a:solidFill>
                  <a:schemeClr val="bg2"/>
                </a:solidFill>
              </a:rPr>
              <a:t>#ShakeOut </a:t>
            </a:r>
            <a:br>
              <a:rPr lang="en-US" sz="4000" dirty="0">
                <a:solidFill>
                  <a:srgbClr val="0E4782"/>
                </a:solidFill>
              </a:rPr>
            </a:br>
            <a:endParaRPr lang="en-US" sz="3600" dirty="0">
              <a:solidFill>
                <a:srgbClr val="0E4782"/>
              </a:solidFill>
              <a:hlinkClick r:id="rId5" action="ppaction://hlinkfile">
                <a:extLst>
                  <a:ext uri="{A12FA001-AC4F-418D-AE19-62706E023703}">
                    <ahyp:hlinkClr xmlns:ahyp="http://schemas.microsoft.com/office/drawing/2018/hyperlinkcolor" val="tx"/>
                  </a:ext>
                </a:extLst>
              </a:hlinkClick>
            </a:endParaRPr>
          </a:p>
          <a:p>
            <a:pPr>
              <a:spcBef>
                <a:spcPts val="0"/>
              </a:spcBef>
              <a:buClr>
                <a:schemeClr val="bg2"/>
              </a:buClr>
            </a:pPr>
            <a:r>
              <a:rPr lang="en-US" sz="4000" dirty="0">
                <a:solidFill>
                  <a:srgbClr val="0E4782"/>
                </a:solidFill>
                <a:hlinkClick r:id="rId6">
                  <a:extLst>
                    <a:ext uri="{A12FA001-AC4F-418D-AE19-62706E023703}">
                      <ahyp:hlinkClr xmlns:ahyp="http://schemas.microsoft.com/office/drawing/2018/hyperlinkcolor" val="tx"/>
                    </a:ext>
                  </a:extLst>
                </a:hlinkClick>
              </a:rPr>
              <a:t>Facebook.com/</a:t>
            </a:r>
            <a:r>
              <a:rPr lang="en-US" sz="4000" dirty="0" err="1">
                <a:solidFill>
                  <a:srgbClr val="0E4782"/>
                </a:solidFill>
                <a:hlinkClick r:id="rId6">
                  <a:extLst>
                    <a:ext uri="{A12FA001-AC4F-418D-AE19-62706E023703}">
                      <ahyp:hlinkClr xmlns:ahyp="http://schemas.microsoft.com/office/drawing/2018/hyperlinkcolor" val="tx"/>
                    </a:ext>
                  </a:extLst>
                </a:hlinkClick>
              </a:rPr>
              <a:t>greatshakeout</a:t>
            </a:r>
            <a:br>
              <a:rPr lang="en-US" sz="4000" dirty="0">
                <a:solidFill>
                  <a:schemeClr val="bg2"/>
                </a:solidFill>
              </a:rPr>
            </a:br>
            <a:endParaRPr lang="en-US" sz="2400" dirty="0">
              <a:solidFill>
                <a:schemeClr val="bg2"/>
              </a:solidFill>
            </a:endParaRPr>
          </a:p>
          <a:p>
            <a:pPr>
              <a:spcBef>
                <a:spcPts val="0"/>
              </a:spcBef>
              <a:buClr>
                <a:schemeClr val="bg2"/>
              </a:buClr>
            </a:pPr>
            <a:endParaRPr lang="en-US" sz="3600" dirty="0">
              <a:solidFill>
                <a:schemeClr val="bg2"/>
              </a:solidFill>
            </a:endParaRPr>
          </a:p>
        </p:txBody>
      </p:sp>
    </p:spTree>
    <p:extLst>
      <p:ext uri="{BB962C8B-B14F-4D97-AF65-F5344CB8AC3E}">
        <p14:creationId xmlns:p14="http://schemas.microsoft.com/office/powerpoint/2010/main" val="140402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You!</a:t>
            </a:r>
          </a:p>
        </p:txBody>
      </p:sp>
      <p:sp>
        <p:nvSpPr>
          <p:cNvPr id="3" name="Content Placeholder 2"/>
          <p:cNvSpPr>
            <a:spLocks noGrp="1"/>
          </p:cNvSpPr>
          <p:nvPr>
            <p:ph idx="1"/>
          </p:nvPr>
        </p:nvSpPr>
        <p:spPr/>
        <p:txBody>
          <a:bodyPr/>
          <a:lstStyle/>
          <a:p>
            <a:r>
              <a:rPr lang="en-US" dirty="0"/>
              <a:t>YOU are the most qualified person to prepare yourself for disasters</a:t>
            </a:r>
          </a:p>
          <a:p>
            <a:pPr marL="0" indent="0">
              <a:buNone/>
            </a:pPr>
            <a:endParaRPr lang="en-US" dirty="0"/>
          </a:p>
          <a:p>
            <a:r>
              <a:rPr lang="en-US" dirty="0"/>
              <a:t>You know your disability and needs</a:t>
            </a:r>
          </a:p>
        </p:txBody>
      </p:sp>
    </p:spTree>
    <p:extLst>
      <p:ext uri="{BB962C8B-B14F-4D97-AF65-F5344CB8AC3E}">
        <p14:creationId xmlns:p14="http://schemas.microsoft.com/office/powerpoint/2010/main" val="169243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a:t>Most States Have Earthquakes</a:t>
            </a:r>
          </a:p>
        </p:txBody>
      </p:sp>
      <p:pic>
        <p:nvPicPr>
          <p:cNvPr id="2" name="Picture 1" descr="USGS Map showing the earthquake hazards nationwid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97467"/>
            <a:ext cx="9144000" cy="5960533"/>
          </a:xfrm>
          <a:prstGeom prst="rect">
            <a:avLst/>
          </a:prstGeom>
        </p:spPr>
      </p:pic>
    </p:spTree>
    <p:extLst>
      <p:ext uri="{BB962C8B-B14F-4D97-AF65-F5344CB8AC3E}">
        <p14:creationId xmlns:p14="http://schemas.microsoft.com/office/powerpoint/2010/main" val="371678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09600" y="0"/>
            <a:ext cx="8229600" cy="990600"/>
          </a:xfrm>
        </p:spPr>
        <p:txBody>
          <a:bodyPr/>
          <a:lstStyle/>
          <a:p>
            <a:pPr eaLnBrk="1" hangingPunct="1"/>
            <a:r>
              <a:rPr lang="en-US" dirty="0">
                <a:latin typeface="Arial" charset="0"/>
                <a:ea typeface="ＭＳ Ｐゴシック" charset="0"/>
                <a:cs typeface="ＭＳ Ｐゴシック" charset="0"/>
              </a:rPr>
              <a:t>“But We Don’t Have Earthquakes…”</a:t>
            </a:r>
            <a:endParaRPr lang="en-US" b="1" dirty="0">
              <a:effectLst/>
              <a:latin typeface="Arial" charset="0"/>
              <a:ea typeface="ＭＳ Ｐゴシック" charset="0"/>
              <a:cs typeface="ＭＳ Ｐゴシック" charset="0"/>
            </a:endParaRPr>
          </a:p>
        </p:txBody>
      </p:sp>
      <p:sp>
        <p:nvSpPr>
          <p:cNvPr id="9" name="Content Placeholder 2">
            <a:extLst>
              <a:ext uri="{FF2B5EF4-FFF2-40B4-BE49-F238E27FC236}">
                <a16:creationId xmlns:a16="http://schemas.microsoft.com/office/drawing/2014/main" id="{38109203-37C2-A349-A92A-97AA9E839947}"/>
              </a:ext>
            </a:extLst>
          </p:cNvPr>
          <p:cNvSpPr txBox="1">
            <a:spLocks/>
          </p:cNvSpPr>
          <p:nvPr/>
        </p:nvSpPr>
        <p:spPr bwMode="auto">
          <a:xfrm>
            <a:off x="152400" y="1295400"/>
            <a:ext cx="457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16" tIns="45658" rIns="91316" bIns="45658" numCol="1" anchor="t" anchorCtr="0" compatLnSpc="1">
            <a:prstTxWarp prst="textNoShape">
              <a:avLst/>
            </a:prstTxWarp>
            <a:normAutofit/>
          </a:bodyPr>
          <a:lstStyle>
            <a:lvl1pPr marL="338138" indent="-338138" algn="l" rtl="0" eaLnBrk="0" fontAlgn="base" hangingPunct="0">
              <a:spcBef>
                <a:spcPct val="20000"/>
              </a:spcBef>
              <a:spcAft>
                <a:spcPct val="0"/>
              </a:spcAft>
              <a:buClr>
                <a:schemeClr val="bg2"/>
              </a:buClr>
              <a:buChar char="•"/>
              <a:defRPr sz="3200">
                <a:solidFill>
                  <a:srgbClr val="463416"/>
                </a:solidFill>
                <a:latin typeface="+mn-lt"/>
                <a:ea typeface="ＭＳ Ｐゴシック" pitchFamily="-108" charset="-128"/>
                <a:cs typeface="ＭＳ Ｐゴシック" pitchFamily="-108" charset="-128"/>
              </a:defRPr>
            </a:lvl1pPr>
            <a:lvl2pPr marL="738188" indent="-280988" algn="l" rtl="0" eaLnBrk="0" fontAlgn="base" hangingPunct="0">
              <a:spcBef>
                <a:spcPct val="20000"/>
              </a:spcBef>
              <a:spcAft>
                <a:spcPct val="0"/>
              </a:spcAft>
              <a:buChar char="–"/>
              <a:defRPr sz="2800">
                <a:solidFill>
                  <a:srgbClr val="463416"/>
                </a:solidFill>
                <a:latin typeface="+mn-lt"/>
                <a:ea typeface="ＭＳ Ｐゴシック" pitchFamily="-108" charset="-128"/>
              </a:defRPr>
            </a:lvl2pPr>
            <a:lvl3pPr marL="1138238" indent="-223838" algn="l" rtl="0" eaLnBrk="0" fontAlgn="base" hangingPunct="0">
              <a:spcBef>
                <a:spcPct val="20000"/>
              </a:spcBef>
              <a:spcAft>
                <a:spcPct val="0"/>
              </a:spcAft>
              <a:buClr>
                <a:schemeClr val="bg2"/>
              </a:buClr>
              <a:buChar char="•"/>
              <a:defRPr sz="2400">
                <a:solidFill>
                  <a:srgbClr val="463416"/>
                </a:solidFill>
                <a:latin typeface="+mn-lt"/>
                <a:ea typeface="ヒラギノ角ゴ Pro W3" charset="-128"/>
                <a:cs typeface="ヒラギノ角ゴ Pro W3" pitchFamily="-107" charset="-128"/>
              </a:defRPr>
            </a:lvl3pPr>
            <a:lvl4pPr marL="1593850" indent="-223838" algn="l" rtl="0" eaLnBrk="0" fontAlgn="base" hangingPunct="0">
              <a:spcBef>
                <a:spcPct val="20000"/>
              </a:spcBef>
              <a:spcAft>
                <a:spcPct val="0"/>
              </a:spcAft>
              <a:buChar char="–"/>
              <a:defRPr sz="2000">
                <a:solidFill>
                  <a:srgbClr val="463416"/>
                </a:solidFill>
                <a:latin typeface="+mn-lt"/>
                <a:ea typeface="ヒラギノ角ゴ Pro W3" charset="-128"/>
                <a:cs typeface="ヒラギノ角ゴ Pro W3" charset="0"/>
              </a:defRPr>
            </a:lvl4pPr>
            <a:lvl5pPr marL="2051050" indent="-223838" algn="l" rtl="0" eaLnBrk="0" fontAlgn="base" hangingPunct="0">
              <a:spcBef>
                <a:spcPct val="20000"/>
              </a:spcBef>
              <a:spcAft>
                <a:spcPct val="0"/>
              </a:spcAft>
              <a:buClr>
                <a:schemeClr val="bg2"/>
              </a:buClr>
              <a:buChar char="•"/>
              <a:defRPr sz="2000">
                <a:solidFill>
                  <a:srgbClr val="463416"/>
                </a:solidFill>
                <a:latin typeface="+mn-lt"/>
                <a:ea typeface="ＭＳ Ｐゴシック" charset="-128"/>
                <a:cs typeface="ＭＳ Ｐゴシック" charset="-128"/>
              </a:defRPr>
            </a:lvl5pPr>
            <a:lvl6pPr marL="2511242" indent="-228296" algn="l" rtl="0" fontAlgn="base">
              <a:spcBef>
                <a:spcPct val="20000"/>
              </a:spcBef>
              <a:spcAft>
                <a:spcPct val="0"/>
              </a:spcAft>
              <a:buClr>
                <a:schemeClr val="tx2"/>
              </a:buClr>
              <a:buChar char="•"/>
              <a:defRPr sz="2000">
                <a:solidFill>
                  <a:schemeClr val="tx1"/>
                </a:solidFill>
                <a:latin typeface="+mn-lt"/>
              </a:defRPr>
            </a:lvl6pPr>
            <a:lvl7pPr marL="2967832" indent="-228296" algn="l" rtl="0" fontAlgn="base">
              <a:spcBef>
                <a:spcPct val="20000"/>
              </a:spcBef>
              <a:spcAft>
                <a:spcPct val="0"/>
              </a:spcAft>
              <a:buClr>
                <a:schemeClr val="tx2"/>
              </a:buClr>
              <a:buChar char="•"/>
              <a:defRPr sz="2000">
                <a:solidFill>
                  <a:schemeClr val="tx1"/>
                </a:solidFill>
                <a:latin typeface="+mn-lt"/>
              </a:defRPr>
            </a:lvl7pPr>
            <a:lvl8pPr marL="3424419" indent="-228296" algn="l" rtl="0" fontAlgn="base">
              <a:spcBef>
                <a:spcPct val="20000"/>
              </a:spcBef>
              <a:spcAft>
                <a:spcPct val="0"/>
              </a:spcAft>
              <a:buClr>
                <a:schemeClr val="tx2"/>
              </a:buClr>
              <a:buChar char="•"/>
              <a:defRPr sz="2000">
                <a:solidFill>
                  <a:schemeClr val="tx1"/>
                </a:solidFill>
                <a:latin typeface="+mn-lt"/>
              </a:defRPr>
            </a:lvl8pPr>
            <a:lvl9pPr marL="3881008" indent="-228296" algn="l" rtl="0" fontAlgn="base">
              <a:spcBef>
                <a:spcPct val="20000"/>
              </a:spcBef>
              <a:spcAft>
                <a:spcPct val="0"/>
              </a:spcAft>
              <a:buClr>
                <a:schemeClr val="tx2"/>
              </a:buClr>
              <a:buChar char="•"/>
              <a:defRPr sz="2000">
                <a:solidFill>
                  <a:schemeClr val="tx1"/>
                </a:solidFill>
                <a:latin typeface="+mn-lt"/>
              </a:defRPr>
            </a:lvl9pPr>
          </a:lstStyle>
          <a:p>
            <a:pPr marL="457200" indent="-457200">
              <a:lnSpc>
                <a:spcPct val="90000"/>
              </a:lnSpc>
              <a:spcBef>
                <a:spcPct val="0"/>
              </a:spcBef>
              <a:spcAft>
                <a:spcPts val="800"/>
              </a:spcAft>
            </a:pPr>
            <a:r>
              <a:rPr lang="en-US" sz="2400" kern="0" dirty="0">
                <a:solidFill>
                  <a:schemeClr val="bg2"/>
                </a:solidFill>
                <a:ea typeface="ＭＳ Ｐゴシック" charset="0"/>
                <a:cs typeface="ＭＳ Ｐゴシック" charset="0"/>
              </a:rPr>
              <a:t>Everyone, Everywhere should know how to protect themselves during earthquakes</a:t>
            </a:r>
          </a:p>
          <a:p>
            <a:pPr marL="457200" indent="-457200">
              <a:lnSpc>
                <a:spcPct val="90000"/>
              </a:lnSpc>
              <a:spcBef>
                <a:spcPct val="0"/>
              </a:spcBef>
              <a:spcAft>
                <a:spcPts val="800"/>
              </a:spcAft>
            </a:pPr>
            <a:endParaRPr lang="en-US" sz="2400" kern="0" dirty="0">
              <a:solidFill>
                <a:schemeClr val="bg2"/>
              </a:solidFill>
              <a:ea typeface="ＭＳ Ｐゴシック" charset="0"/>
              <a:cs typeface="ＭＳ Ｐゴシック" charset="0"/>
            </a:endParaRPr>
          </a:p>
          <a:p>
            <a:pPr marL="457200" indent="-457200">
              <a:lnSpc>
                <a:spcPct val="90000"/>
              </a:lnSpc>
              <a:spcBef>
                <a:spcPct val="0"/>
              </a:spcBef>
              <a:spcAft>
                <a:spcPts val="800"/>
              </a:spcAft>
            </a:pPr>
            <a:r>
              <a:rPr lang="en-US" sz="2400" kern="0" dirty="0">
                <a:solidFill>
                  <a:schemeClr val="bg2"/>
                </a:solidFill>
                <a:ea typeface="ＭＳ Ｐゴシック" charset="0"/>
                <a:cs typeface="ＭＳ Ｐゴシック" charset="0"/>
              </a:rPr>
              <a:t>Damaging earthquakes can happen at any time in most states of the Central U.S. and Southeast</a:t>
            </a:r>
          </a:p>
          <a:p>
            <a:pPr marL="457200" indent="-457200">
              <a:lnSpc>
                <a:spcPct val="90000"/>
              </a:lnSpc>
              <a:spcBef>
                <a:spcPct val="0"/>
              </a:spcBef>
              <a:spcAft>
                <a:spcPts val="800"/>
              </a:spcAft>
            </a:pPr>
            <a:endParaRPr lang="en-US" sz="2400" kern="0" dirty="0">
              <a:solidFill>
                <a:schemeClr val="bg2"/>
              </a:solidFill>
              <a:ea typeface="ＭＳ Ｐゴシック" charset="0"/>
              <a:cs typeface="ＭＳ Ｐゴシック" charset="0"/>
            </a:endParaRPr>
          </a:p>
          <a:p>
            <a:pPr marL="457200" indent="-457200">
              <a:lnSpc>
                <a:spcPct val="90000"/>
              </a:lnSpc>
              <a:spcBef>
                <a:spcPct val="0"/>
              </a:spcBef>
              <a:spcAft>
                <a:spcPts val="800"/>
              </a:spcAft>
            </a:pPr>
            <a:r>
              <a:rPr lang="en-US" sz="2400" kern="0" dirty="0">
                <a:solidFill>
                  <a:schemeClr val="bg2"/>
                </a:solidFill>
                <a:ea typeface="ＭＳ Ｐゴシック" charset="0"/>
                <a:cs typeface="ＭＳ Ｐゴシック" charset="0"/>
              </a:rPr>
              <a:t>People may travel to earthquake prone areas and experience a major earthquake</a:t>
            </a:r>
          </a:p>
        </p:txBody>
      </p:sp>
      <p:pic>
        <p:nvPicPr>
          <p:cNvPr id="18" name="Picture 17" descr="airplane">
            <a:extLst>
              <a:ext uri="{FF2B5EF4-FFF2-40B4-BE49-F238E27FC236}">
                <a16:creationId xmlns:a16="http://schemas.microsoft.com/office/drawing/2014/main" id="{FAB35221-FCF8-474E-9343-DE44CFD21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7651" y="4953000"/>
            <a:ext cx="2971800" cy="1271654"/>
          </a:xfrm>
          <a:prstGeom prst="rect">
            <a:avLst/>
          </a:prstGeom>
        </p:spPr>
      </p:pic>
      <p:pic>
        <p:nvPicPr>
          <p:cNvPr id="5" name="Picture 4" descr="usgs map">
            <a:extLst>
              <a:ext uri="{FF2B5EF4-FFF2-40B4-BE49-F238E27FC236}">
                <a16:creationId xmlns:a16="http://schemas.microsoft.com/office/drawing/2014/main" id="{4F0A50E2-7CDC-0E46-802A-89225EB378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5530" y="2743200"/>
            <a:ext cx="2879251" cy="1919501"/>
          </a:xfrm>
          <a:prstGeom prst="rect">
            <a:avLst/>
          </a:prstGeom>
        </p:spPr>
      </p:pic>
      <p:pic>
        <p:nvPicPr>
          <p:cNvPr id="10" name="Picture 9" descr="Drop Cover Hold On">
            <a:extLst>
              <a:ext uri="{FF2B5EF4-FFF2-40B4-BE49-F238E27FC236}">
                <a16:creationId xmlns:a16="http://schemas.microsoft.com/office/drawing/2014/main" id="{6B55B8AD-E30A-B542-ABCA-8EE1C52A25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5530" y="1295400"/>
            <a:ext cx="2873921" cy="946935"/>
          </a:xfrm>
          <a:prstGeom prst="rect">
            <a:avLst/>
          </a:prstGeom>
        </p:spPr>
      </p:pic>
    </p:spTree>
    <p:extLst>
      <p:ext uri="{BB962C8B-B14F-4D97-AF65-F5344CB8AC3E}">
        <p14:creationId xmlns:p14="http://schemas.microsoft.com/office/powerpoint/2010/main" val="3379172076"/>
      </p:ext>
    </p:extLst>
  </p:cSld>
  <p:clrMapOvr>
    <a:masterClrMapping/>
  </p:clrMapOvr>
</p:sld>
</file>

<file path=ppt/theme/theme1.xml><?xml version="1.0" encoding="utf-8"?>
<a:theme xmlns:a="http://schemas.openxmlformats.org/drawingml/2006/main" name="Mountain Top">
  <a:themeElements>
    <a:clrScheme name="Custom 1">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C00000"/>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61820</TotalTime>
  <Words>2164</Words>
  <Application>Microsoft Office PowerPoint</Application>
  <PresentationFormat>On-screen Show (4:3)</PresentationFormat>
  <Paragraphs>381</Paragraphs>
  <Slides>61</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Bold</vt:lpstr>
      <vt:lpstr>Calibri</vt:lpstr>
      <vt:lpstr>Helvetica</vt:lpstr>
      <vt:lpstr>Mountain Top</vt:lpstr>
      <vt:lpstr>PowerPoint Presentation</vt:lpstr>
      <vt:lpstr>Presenters</vt:lpstr>
      <vt:lpstr>What We Will Cover Today</vt:lpstr>
      <vt:lpstr>Whole Community</vt:lpstr>
      <vt:lpstr>From Partnerships to Relationships</vt:lpstr>
      <vt:lpstr>Have you considered…</vt:lpstr>
      <vt:lpstr>Who? You!</vt:lpstr>
      <vt:lpstr>Most States Have Earthquakes</vt:lpstr>
      <vt:lpstr>“But We Don’t Have Earthquakes…”</vt:lpstr>
      <vt:lpstr>Earthquake Country Alliance</vt:lpstr>
      <vt:lpstr> ECA Committees &amp; Bureaus</vt:lpstr>
      <vt:lpstr>S/PWD Objectives</vt:lpstr>
      <vt:lpstr>Seniors and People With Disabilities Resources</vt:lpstr>
      <vt:lpstr>Seven Steps To Earthquake Safety</vt:lpstr>
      <vt:lpstr>Step 1: Secure Your Space</vt:lpstr>
      <vt:lpstr>Top-Heavy Furniture</vt:lpstr>
      <vt:lpstr>TVs and Electronics</vt:lpstr>
      <vt:lpstr>Essential Equipment</vt:lpstr>
      <vt:lpstr>Wall Hangings</vt:lpstr>
      <vt:lpstr>Smaller Items</vt:lpstr>
      <vt:lpstr>Kitchen Cabinets</vt:lpstr>
      <vt:lpstr>Water Heaters and Large Appliances</vt:lpstr>
      <vt:lpstr>Begin to Secure Your Space:</vt:lpstr>
      <vt:lpstr>Step 2: Plan to Be Safe</vt:lpstr>
      <vt:lpstr>Personal Support Team (PST)</vt:lpstr>
      <vt:lpstr>AFN Planning for Individual Needs:</vt:lpstr>
      <vt:lpstr>Step 3: Organize Disaster Supplies</vt:lpstr>
      <vt:lpstr>DAFN Considerations</vt:lpstr>
      <vt:lpstr>Supplies for Specific Needs:</vt:lpstr>
      <vt:lpstr>Service Animal Supplies</vt:lpstr>
      <vt:lpstr>Step 4: Minimize Financial Hardship</vt:lpstr>
      <vt:lpstr>Additional AFN Considerations</vt:lpstr>
      <vt:lpstr>Step 5: Drop/Lock, Cover and Hold On</vt:lpstr>
      <vt:lpstr>Why Drop/Lock, Cover, and Hold On?</vt:lpstr>
      <vt:lpstr>Drop</vt:lpstr>
      <vt:lpstr>Cover</vt:lpstr>
      <vt:lpstr>Hold On</vt:lpstr>
      <vt:lpstr>Adapt Your Response</vt:lpstr>
      <vt:lpstr>Using a Cane</vt:lpstr>
      <vt:lpstr>Using a Walker/Rollator</vt:lpstr>
      <vt:lpstr>Using a Wheelchair</vt:lpstr>
      <vt:lpstr>Earthquake Safety Video Series</vt:lpstr>
      <vt:lpstr>Step 6: Improve Safety</vt:lpstr>
      <vt:lpstr>Service Dog Considerations</vt:lpstr>
      <vt:lpstr>Step 7: Reconnect and Restore</vt:lpstr>
      <vt:lpstr>Review Plan with PST</vt:lpstr>
      <vt:lpstr>Great ShakeOut Earthquake Drills</vt:lpstr>
      <vt:lpstr>Everyone can ShakeOut!</vt:lpstr>
      <vt:lpstr>Benefits of Registering</vt:lpstr>
      <vt:lpstr>ShakeOut Drill Manuals</vt:lpstr>
      <vt:lpstr>Develop Working Groups</vt:lpstr>
      <vt:lpstr>Building Relationships through Drills</vt:lpstr>
      <vt:lpstr>Accessible ShakeOut Events</vt:lpstr>
      <vt:lpstr>ECA at Abilities Expo</vt:lpstr>
      <vt:lpstr>Promising Practice: PrepItForward</vt:lpstr>
      <vt:lpstr>Great ShakeOut Course Overview</vt:lpstr>
      <vt:lpstr>ToolBox Resources</vt:lpstr>
      <vt:lpstr>Train the Trainer Academy</vt:lpstr>
      <vt:lpstr>Access to ToolBoxes</vt:lpstr>
      <vt:lpstr>Resources &amp; Registration</vt:lpstr>
      <vt:lpstr>Connect with ECA &amp; ShakeOut</vt:lpstr>
    </vt:vector>
  </TitlesOfParts>
  <Company>Pearce Global Partners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Steps to a Resilient Business</dc:title>
  <dc:creator>Shannon Mulhall</dc:creator>
  <cp:lastModifiedBy>Gabriel Navarrette</cp:lastModifiedBy>
  <cp:revision>944</cp:revision>
  <cp:lastPrinted>2015-10-08T00:13:51Z</cp:lastPrinted>
  <dcterms:created xsi:type="dcterms:W3CDTF">2012-06-26T18:58:30Z</dcterms:created>
  <dcterms:modified xsi:type="dcterms:W3CDTF">2019-12-23T20:20:55Z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